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anose="020B0604020202020204" charset="0"/>
      <p:regular r:id="rId14"/>
    </p:embeddedFont>
    <p:embeddedFont>
      <p:font typeface="Montserrat" panose="00000500000000000000" pitchFamily="2" charset="0"/>
      <p:regular r:id="rId15"/>
      <p:bold r:id="rId16"/>
      <p:italic r:id="rId17"/>
      <p:boldItalic r:id="rId18"/>
    </p:embeddedFont>
    <p:embeddedFont>
      <p:font typeface="Montserrat Bold" panose="00000800000000000000" charset="0"/>
      <p:regular r:id="rId19"/>
    </p:embeddedFont>
    <p:embeddedFont>
      <p:font typeface="Roboto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57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778711" y="7667323"/>
            <a:ext cx="1578921" cy="15789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425164" y="306703"/>
            <a:ext cx="1207073" cy="1691695"/>
          </a:xfrm>
          <a:custGeom>
            <a:avLst/>
            <a:gdLst/>
            <a:ahLst/>
            <a:cxnLst/>
            <a:rect l="l" t="t" r="r" b="b"/>
            <a:pathLst>
              <a:path w="1207073" h="1691695">
                <a:moveTo>
                  <a:pt x="0" y="0"/>
                </a:moveTo>
                <a:lnTo>
                  <a:pt x="1207072" y="0"/>
                </a:lnTo>
                <a:lnTo>
                  <a:pt x="1207072" y="1691695"/>
                </a:lnTo>
                <a:lnTo>
                  <a:pt x="0" y="1691695"/>
                </a:lnTo>
                <a:lnTo>
                  <a:pt x="0" y="0"/>
                </a:lnTo>
                <a:close/>
              </a:path>
            </a:pathLst>
          </a:custGeom>
          <a:blipFill>
            <a:blip r:embed="rId3"/>
            <a:stretch>
              <a:fillRect t="-735" r="-7899" b="-735"/>
            </a:stretch>
          </a:blipFill>
        </p:spPr>
        <p:txBody>
          <a:bodyPr/>
          <a:lstStyle/>
          <a:p>
            <a:endParaRPr lang="en-IN"/>
          </a:p>
        </p:txBody>
      </p:sp>
      <p:sp>
        <p:nvSpPr>
          <p:cNvPr id="10" name="TextBox 10"/>
          <p:cNvSpPr txBox="1"/>
          <p:nvPr/>
        </p:nvSpPr>
        <p:spPr>
          <a:xfrm>
            <a:off x="1367131" y="4018510"/>
            <a:ext cx="10072534" cy="2489041"/>
          </a:xfrm>
          <a:prstGeom prst="rect">
            <a:avLst/>
          </a:prstGeom>
        </p:spPr>
        <p:txBody>
          <a:bodyPr lIns="0" tIns="0" rIns="0" bIns="0" rtlCol="0" anchor="t">
            <a:spAutoFit/>
          </a:bodyPr>
          <a:lstStyle/>
          <a:p>
            <a:pPr algn="l">
              <a:lnSpc>
                <a:spcPts val="13868"/>
              </a:lnSpc>
            </a:pPr>
            <a:r>
              <a:rPr lang="en-US" sz="9905" b="1">
                <a:solidFill>
                  <a:srgbClr val="000000"/>
                </a:solidFill>
                <a:latin typeface="Montserrat Bold"/>
                <a:ea typeface="Montserrat Bold"/>
                <a:cs typeface="Montserrat Bold"/>
                <a:sym typeface="Montserrat Bold"/>
              </a:rPr>
              <a:t>Home Nest</a:t>
            </a:r>
          </a:p>
          <a:p>
            <a:pPr algn="l">
              <a:lnSpc>
                <a:spcPts val="5749"/>
              </a:lnSpc>
              <a:spcBef>
                <a:spcPct val="0"/>
              </a:spcBef>
            </a:pPr>
            <a:r>
              <a:rPr lang="en-US" sz="4106">
                <a:solidFill>
                  <a:srgbClr val="000000"/>
                </a:solidFill>
                <a:latin typeface="Montserrat"/>
                <a:ea typeface="Montserrat"/>
                <a:cs typeface="Montserrat"/>
                <a:sym typeface="Montserrat"/>
              </a:rPr>
              <a:t>Simplifying service, Amplifying Trust</a:t>
            </a:r>
          </a:p>
        </p:txBody>
      </p:sp>
      <p:sp>
        <p:nvSpPr>
          <p:cNvPr id="11" name="TextBox 11"/>
          <p:cNvSpPr txBox="1"/>
          <p:nvPr/>
        </p:nvSpPr>
        <p:spPr>
          <a:xfrm>
            <a:off x="1367131" y="7227854"/>
            <a:ext cx="7173539" cy="1717696"/>
          </a:xfrm>
          <a:prstGeom prst="rect">
            <a:avLst/>
          </a:prstGeom>
        </p:spPr>
        <p:txBody>
          <a:bodyPr lIns="0" tIns="0" rIns="0" bIns="0" rtlCol="0" anchor="t">
            <a:spAutoFit/>
          </a:bodyPr>
          <a:lstStyle/>
          <a:p>
            <a:pPr algn="l">
              <a:lnSpc>
                <a:spcPts val="4632"/>
              </a:lnSpc>
            </a:pPr>
            <a:r>
              <a:rPr lang="en-US" sz="3308">
                <a:solidFill>
                  <a:srgbClr val="000000"/>
                </a:solidFill>
                <a:latin typeface="Montserrat"/>
                <a:ea typeface="Montserrat"/>
                <a:cs typeface="Montserrat"/>
                <a:sym typeface="Montserrat"/>
              </a:rPr>
              <a:t>Presentated by:</a:t>
            </a:r>
          </a:p>
          <a:p>
            <a:pPr algn="l">
              <a:lnSpc>
                <a:spcPts val="4632"/>
              </a:lnSpc>
            </a:pPr>
            <a:r>
              <a:rPr lang="en-US" sz="3308">
                <a:solidFill>
                  <a:srgbClr val="000000"/>
                </a:solidFill>
                <a:latin typeface="Montserrat"/>
                <a:ea typeface="Montserrat"/>
                <a:cs typeface="Montserrat"/>
                <a:sym typeface="Montserrat"/>
              </a:rPr>
              <a:t>       Harithik Choudhary</a:t>
            </a:r>
          </a:p>
          <a:p>
            <a:pPr algn="l">
              <a:lnSpc>
                <a:spcPts val="4632"/>
              </a:lnSpc>
              <a:spcBef>
                <a:spcPct val="0"/>
              </a:spcBef>
            </a:pPr>
            <a:r>
              <a:rPr lang="en-US" sz="3308">
                <a:solidFill>
                  <a:srgbClr val="000000"/>
                </a:solidFill>
                <a:latin typeface="Montserrat"/>
                <a:ea typeface="Montserrat"/>
                <a:cs typeface="Montserrat"/>
                <a:sym typeface="Montserrat"/>
              </a:rPr>
              <a:t>       UnniKrishnan 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07304" y="4747260"/>
            <a:ext cx="4508966" cy="39624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Next Steps:</a:t>
            </a:r>
          </a:p>
        </p:txBody>
      </p:sp>
      <p:sp>
        <p:nvSpPr>
          <p:cNvPr id="3" name="TextBox 3"/>
          <p:cNvSpPr txBox="1"/>
          <p:nvPr/>
        </p:nvSpPr>
        <p:spPr>
          <a:xfrm>
            <a:off x="1737398" y="3221086"/>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a:solidFill>
                  <a:srgbClr val="000000"/>
                </a:solidFill>
                <a:latin typeface="Montserrat Bold"/>
                <a:ea typeface="Montserrat Bold"/>
                <a:cs typeface="Montserrat Bold"/>
                <a:sym typeface="Montserrat Bold"/>
              </a:rPr>
              <a:t>Conclusion</a:t>
            </a:r>
          </a:p>
        </p:txBody>
      </p:sp>
      <p:sp>
        <p:nvSpPr>
          <p:cNvPr id="4" name="TextBox 4"/>
          <p:cNvSpPr txBox="1"/>
          <p:nvPr/>
        </p:nvSpPr>
        <p:spPr>
          <a:xfrm>
            <a:off x="1737398" y="4753324"/>
            <a:ext cx="7195263" cy="4030941"/>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a:ea typeface="Montserrat"/>
                <a:cs typeface="Montserrat"/>
                <a:sym typeface="Montserrat"/>
              </a:rPr>
              <a:t>The project, Home Nest, aims to create a reliable and user-friendly platform that connects individuals with skilled service providers for tasks like home repairs, cleaning, tutoring, and personal care. Recognizing the challenges users face in finding qualified professionals on short notice, Home Nest focuses on providing quick, efficient, and safe solutions. The platform is designed to ensure users can easily find and book trusted service providers while enabling service providers to manage their listings and connect with potential clients effectively.</a:t>
            </a:r>
          </a:p>
        </p:txBody>
      </p:sp>
      <p:sp>
        <p:nvSpPr>
          <p:cNvPr id="5" name="TextBox 5"/>
          <p:cNvSpPr txBox="1"/>
          <p:nvPr/>
        </p:nvSpPr>
        <p:spPr>
          <a:xfrm>
            <a:off x="10607304" y="5391822"/>
            <a:ext cx="4317578" cy="1470828"/>
          </a:xfrm>
          <a:prstGeom prst="rect">
            <a:avLst/>
          </a:prstGeom>
        </p:spPr>
        <p:txBody>
          <a:bodyPr lIns="0" tIns="0" rIns="0" bIns="0" rtlCol="0" anchor="t">
            <a:spAutoFit/>
          </a:bodyPr>
          <a:lstStyle/>
          <a:p>
            <a:pPr algn="l">
              <a:lnSpc>
                <a:spcPts val="2930"/>
              </a:lnSpc>
            </a:pPr>
            <a:r>
              <a:rPr lang="en-US" sz="2093">
                <a:solidFill>
                  <a:srgbClr val="101010"/>
                </a:solidFill>
                <a:latin typeface="Montserrat"/>
                <a:ea typeface="Montserrat"/>
                <a:cs typeface="Montserrat"/>
                <a:sym typeface="Montserrat"/>
              </a:rPr>
              <a:t>Development and testing phases. </a:t>
            </a:r>
          </a:p>
          <a:p>
            <a:pPr marL="0" lvl="0" indent="0" algn="l">
              <a:lnSpc>
                <a:spcPts val="2930"/>
              </a:lnSpc>
              <a:spcBef>
                <a:spcPct val="0"/>
              </a:spcBef>
            </a:pPr>
            <a:r>
              <a:rPr lang="en-US" sz="2093">
                <a:solidFill>
                  <a:srgbClr val="101010"/>
                </a:solidFill>
                <a:latin typeface="Montserrat"/>
                <a:ea typeface="Montserrat"/>
                <a:cs typeface="Montserrat"/>
                <a:sym typeface="Montserrat"/>
              </a:rPr>
              <a:t>Continuous improvement based on user feedback.</a:t>
            </a:r>
          </a:p>
        </p:txBody>
      </p:sp>
      <p:grpSp>
        <p:nvGrpSpPr>
          <p:cNvPr id="6" name="Group 6"/>
          <p:cNvGrpSpPr/>
          <p:nvPr/>
        </p:nvGrpSpPr>
        <p:grpSpPr>
          <a:xfrm>
            <a:off x="0" y="0"/>
            <a:ext cx="182880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9580335" y="4639024"/>
            <a:ext cx="0" cy="3843312"/>
          </a:xfrm>
          <a:prstGeom prst="line">
            <a:avLst/>
          </a:prstGeom>
          <a:ln w="38100" cap="flat">
            <a:solidFill>
              <a:srgbClr val="000000"/>
            </a:solidFill>
            <a:prstDash val="solid"/>
            <a:headEnd type="none" w="sm" len="sm"/>
            <a:tailEnd type="none" w="sm" len="sm"/>
          </a:ln>
        </p:spPr>
        <p:txBody>
          <a:bodyPr/>
          <a:lstStyle/>
          <a:p>
            <a:endParaRPr lang="en-IN"/>
          </a:p>
        </p:txBody>
      </p:sp>
      <p:sp>
        <p:nvSpPr>
          <p:cNvPr id="10" name="Freeform 10"/>
          <p:cNvSpPr/>
          <p:nvPr/>
        </p:nvSpPr>
        <p:spPr>
          <a:xfrm>
            <a:off x="425164" y="91333"/>
            <a:ext cx="1207073" cy="1691695"/>
          </a:xfrm>
          <a:custGeom>
            <a:avLst/>
            <a:gdLst/>
            <a:ahLst/>
            <a:cxnLst/>
            <a:rect l="l" t="t" r="r" b="b"/>
            <a:pathLst>
              <a:path w="1207073" h="1691695">
                <a:moveTo>
                  <a:pt x="0" y="0"/>
                </a:moveTo>
                <a:lnTo>
                  <a:pt x="1207072" y="0"/>
                </a:lnTo>
                <a:lnTo>
                  <a:pt x="1207072" y="1691695"/>
                </a:lnTo>
                <a:lnTo>
                  <a:pt x="0" y="1691695"/>
                </a:lnTo>
                <a:lnTo>
                  <a:pt x="0" y="0"/>
                </a:lnTo>
                <a:close/>
              </a:path>
            </a:pathLst>
          </a:custGeom>
          <a:blipFill>
            <a:blip r:embed="rId2"/>
            <a:stretch>
              <a:fillRect t="-735" r="-7899" b="-735"/>
            </a:stretch>
          </a:blipFill>
        </p:spPr>
        <p:txBody>
          <a:bodyPr/>
          <a:lstStyle/>
          <a:p>
            <a:endParaRPr lang="en-IN"/>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IN"/>
          </a:p>
        </p:txBody>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IN"/>
          </a:p>
        </p:txBody>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txBody>
            <a:bodyPr/>
            <a:lstStyle/>
            <a:p>
              <a:endParaRPr lang="en-IN"/>
            </a:p>
          </p:txBody>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4653235" y="667210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Harithik Choudhary</a:t>
              </a:r>
            </a:p>
          </p:txBody>
        </p:sp>
      </p:grpSp>
      <p:grpSp>
        <p:nvGrpSpPr>
          <p:cNvPr id="10" name="Group 10"/>
          <p:cNvGrpSpPr>
            <a:grpSpLocks noChangeAspect="1"/>
          </p:cNvGrpSpPr>
          <p:nvPr/>
        </p:nvGrpSpPr>
        <p:grpSpPr>
          <a:xfrm>
            <a:off x="4813381" y="3463930"/>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r="223"/>
              </a:stretch>
            </a:blipFill>
          </p:spPr>
          <p:txBody>
            <a:bodyPr/>
            <a:lstStyle/>
            <a:p>
              <a:endParaRPr lang="en-IN"/>
            </a:p>
          </p:txBody>
        </p:sp>
      </p:grpSp>
      <p:grpSp>
        <p:nvGrpSpPr>
          <p:cNvPr id="14" name="Group 14"/>
          <p:cNvGrpSpPr/>
          <p:nvPr/>
        </p:nvGrpSpPr>
        <p:grpSpPr>
          <a:xfrm>
            <a:off x="8983853" y="6672104"/>
            <a:ext cx="3461793" cy="587791"/>
            <a:chOff x="0" y="0"/>
            <a:chExt cx="1066152" cy="181026"/>
          </a:xfrm>
        </p:grpSpPr>
        <p:sp>
          <p:nvSpPr>
            <p:cNvPr id="15" name="Freeform 1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16" name="TextBox 16"/>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Unnikrishnan G</a:t>
              </a:r>
            </a:p>
          </p:txBody>
        </p:sp>
      </p:grpSp>
      <p:grpSp>
        <p:nvGrpSpPr>
          <p:cNvPr id="17" name="Group 17"/>
          <p:cNvGrpSpPr>
            <a:grpSpLocks noChangeAspect="1"/>
          </p:cNvGrpSpPr>
          <p:nvPr/>
        </p:nvGrpSpPr>
        <p:grpSpPr>
          <a:xfrm>
            <a:off x="9144000" y="3466186"/>
            <a:ext cx="3141499" cy="3141499"/>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r="223"/>
              </a:stretch>
            </a:blipFill>
          </p:spPr>
          <p:txBody>
            <a:bodyPr/>
            <a:lstStyle/>
            <a:p>
              <a:endParaRPr lang="en-IN"/>
            </a:p>
          </p:txBody>
        </p:sp>
      </p:grpSp>
      <p:sp>
        <p:nvSpPr>
          <p:cNvPr id="21" name="TextBox 21"/>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b="1" u="none" strike="noStrike">
                <a:solidFill>
                  <a:srgbClr val="F4F6FC"/>
                </a:solidFill>
                <a:latin typeface="Roboto Bold"/>
                <a:ea typeface="Roboto Bold"/>
                <a:cs typeface="Roboto Bold"/>
                <a:sym typeface="Roboto Bold"/>
              </a:rPr>
              <a:t>Our Team</a:t>
            </a:r>
          </a:p>
        </p:txBody>
      </p:sp>
      <p:sp>
        <p:nvSpPr>
          <p:cNvPr id="22" name="TextBox 22"/>
          <p:cNvSpPr txBox="1"/>
          <p:nvPr/>
        </p:nvSpPr>
        <p:spPr>
          <a:xfrm>
            <a:off x="5292401" y="7238590"/>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Developer-1</a:t>
            </a:r>
          </a:p>
        </p:txBody>
      </p:sp>
      <p:sp>
        <p:nvSpPr>
          <p:cNvPr id="23" name="TextBox 23"/>
          <p:cNvSpPr txBox="1"/>
          <p:nvPr/>
        </p:nvSpPr>
        <p:spPr>
          <a:xfrm>
            <a:off x="9623020" y="7238590"/>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Developer-1</a:t>
            </a:r>
          </a:p>
        </p:txBody>
      </p:sp>
      <p:sp>
        <p:nvSpPr>
          <p:cNvPr id="24" name="Freeform 24"/>
          <p:cNvSpPr/>
          <p:nvPr/>
        </p:nvSpPr>
        <p:spPr>
          <a:xfrm>
            <a:off x="425164" y="331543"/>
            <a:ext cx="1207073" cy="1691695"/>
          </a:xfrm>
          <a:custGeom>
            <a:avLst/>
            <a:gdLst/>
            <a:ahLst/>
            <a:cxnLst/>
            <a:rect l="l" t="t" r="r" b="b"/>
            <a:pathLst>
              <a:path w="1207073" h="1691695">
                <a:moveTo>
                  <a:pt x="0" y="0"/>
                </a:moveTo>
                <a:lnTo>
                  <a:pt x="1207072" y="0"/>
                </a:lnTo>
                <a:lnTo>
                  <a:pt x="1207072" y="1691695"/>
                </a:lnTo>
                <a:lnTo>
                  <a:pt x="0" y="1691695"/>
                </a:lnTo>
                <a:lnTo>
                  <a:pt x="0" y="0"/>
                </a:lnTo>
                <a:close/>
              </a:path>
            </a:pathLst>
          </a:custGeom>
          <a:blipFill>
            <a:blip r:embed="rId5"/>
            <a:stretch>
              <a:fillRect t="-735" r="-7899" b="-735"/>
            </a:stretch>
          </a:blipFill>
        </p:spPr>
        <p:txBody>
          <a:bodyPr/>
          <a:lstStyle/>
          <a:p>
            <a:endParaRPr lang="en-IN"/>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IN"/>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4913782" y="4354503"/>
            <a:ext cx="8460437" cy="1577994"/>
          </a:xfrm>
          <a:prstGeom prst="rect">
            <a:avLst/>
          </a:prstGeom>
        </p:spPr>
        <p:txBody>
          <a:bodyPr lIns="0" tIns="0" rIns="0" bIns="0" rtlCol="0" anchor="t">
            <a:spAutoFit/>
          </a:bodyPr>
          <a:lstStyle/>
          <a:p>
            <a:pPr algn="l">
              <a:lnSpc>
                <a:spcPts val="12508"/>
              </a:lnSpc>
            </a:pPr>
            <a:r>
              <a:rPr lang="en-US" sz="10424" b="1">
                <a:solidFill>
                  <a:srgbClr val="000000"/>
                </a:solidFill>
                <a:latin typeface="Montserrat Bold"/>
                <a:ea typeface="Montserrat Bold"/>
                <a:cs typeface="Montserrat Bold"/>
                <a:sym typeface="Montserrat Bold"/>
              </a:rPr>
              <a:t>Thank you</a:t>
            </a:r>
          </a:p>
        </p:txBody>
      </p:sp>
      <p:sp>
        <p:nvSpPr>
          <p:cNvPr id="5" name="Freeform 5"/>
          <p:cNvSpPr/>
          <p:nvPr/>
        </p:nvSpPr>
        <p:spPr>
          <a:xfrm>
            <a:off x="425164" y="331543"/>
            <a:ext cx="1207073" cy="1691695"/>
          </a:xfrm>
          <a:custGeom>
            <a:avLst/>
            <a:gdLst/>
            <a:ahLst/>
            <a:cxnLst/>
            <a:rect l="l" t="t" r="r" b="b"/>
            <a:pathLst>
              <a:path w="1207073" h="1691695">
                <a:moveTo>
                  <a:pt x="0" y="0"/>
                </a:moveTo>
                <a:lnTo>
                  <a:pt x="1207072" y="0"/>
                </a:lnTo>
                <a:lnTo>
                  <a:pt x="1207072" y="1691695"/>
                </a:lnTo>
                <a:lnTo>
                  <a:pt x="0" y="1691695"/>
                </a:lnTo>
                <a:lnTo>
                  <a:pt x="0" y="0"/>
                </a:lnTo>
                <a:close/>
              </a:path>
            </a:pathLst>
          </a:custGeom>
          <a:blipFill>
            <a:blip r:embed="rId3"/>
            <a:stretch>
              <a:fillRect t="-735" r="-7899" b="-735"/>
            </a:stretch>
          </a:blipFill>
        </p:spPr>
        <p:txBody>
          <a:bodyPr/>
          <a:lstStyle/>
          <a:p>
            <a:endParaRPr lang="en-IN"/>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7390681" y="3022753"/>
            <a:ext cx="5947547" cy="529127"/>
            <a:chOff x="0" y="0"/>
            <a:chExt cx="2520194" cy="224211"/>
          </a:xfrm>
        </p:grpSpPr>
        <p:sp>
          <p:nvSpPr>
            <p:cNvPr id="4" name="Freeform 4"/>
            <p:cNvSpPr/>
            <p:nvPr/>
          </p:nvSpPr>
          <p:spPr>
            <a:xfrm>
              <a:off x="0" y="0"/>
              <a:ext cx="2520194" cy="224211"/>
            </a:xfrm>
            <a:custGeom>
              <a:avLst/>
              <a:gdLst/>
              <a:ahLst/>
              <a:cxnLst/>
              <a:rect l="l" t="t" r="r" b="b"/>
              <a:pathLst>
                <a:path w="2520194" h="224211">
                  <a:moveTo>
                    <a:pt x="29939" y="0"/>
                  </a:moveTo>
                  <a:lnTo>
                    <a:pt x="2490255" y="0"/>
                  </a:lnTo>
                  <a:cubicBezTo>
                    <a:pt x="2506790" y="0"/>
                    <a:pt x="2520194" y="13404"/>
                    <a:pt x="2520194" y="29939"/>
                  </a:cubicBezTo>
                  <a:lnTo>
                    <a:pt x="2520194" y="194272"/>
                  </a:lnTo>
                  <a:cubicBezTo>
                    <a:pt x="2520194" y="202212"/>
                    <a:pt x="2517040" y="209827"/>
                    <a:pt x="2511425" y="215442"/>
                  </a:cubicBezTo>
                  <a:cubicBezTo>
                    <a:pt x="2505810" y="221056"/>
                    <a:pt x="2498195" y="224211"/>
                    <a:pt x="2490255" y="224211"/>
                  </a:cubicBezTo>
                  <a:lnTo>
                    <a:pt x="29939" y="224211"/>
                  </a:lnTo>
                  <a:cubicBezTo>
                    <a:pt x="21999" y="224211"/>
                    <a:pt x="14384" y="221056"/>
                    <a:pt x="8769" y="215442"/>
                  </a:cubicBezTo>
                  <a:cubicBezTo>
                    <a:pt x="3154" y="209827"/>
                    <a:pt x="0" y="202212"/>
                    <a:pt x="0" y="194272"/>
                  </a:cubicBezTo>
                  <a:lnTo>
                    <a:pt x="0" y="29939"/>
                  </a:lnTo>
                  <a:cubicBezTo>
                    <a:pt x="0" y="21999"/>
                    <a:pt x="3154" y="14384"/>
                    <a:pt x="8769" y="8769"/>
                  </a:cubicBezTo>
                  <a:cubicBezTo>
                    <a:pt x="14384" y="3154"/>
                    <a:pt x="21999" y="0"/>
                    <a:pt x="2993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5" name="TextBox 5"/>
            <p:cNvSpPr txBox="1"/>
            <p:nvPr/>
          </p:nvSpPr>
          <p:spPr>
            <a:xfrm>
              <a:off x="0" y="-47625"/>
              <a:ext cx="2520194"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1: Availability and Urgency</a:t>
              </a:r>
            </a:p>
          </p:txBody>
        </p:sp>
      </p:grpSp>
      <p:sp>
        <p:nvSpPr>
          <p:cNvPr id="6" name="Freeform 6"/>
          <p:cNvSpPr/>
          <p:nvPr/>
        </p:nvSpPr>
        <p:spPr>
          <a:xfrm>
            <a:off x="5929194" y="7120644"/>
            <a:ext cx="1182733" cy="1081663"/>
          </a:xfrm>
          <a:custGeom>
            <a:avLst/>
            <a:gdLst/>
            <a:ahLst/>
            <a:cxnLst/>
            <a:rect l="l" t="t" r="r" b="b"/>
            <a:pathLst>
              <a:path w="1182733" h="108166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6039250" y="5006053"/>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8" name="Group 8"/>
          <p:cNvGrpSpPr/>
          <p:nvPr/>
        </p:nvGrpSpPr>
        <p:grpSpPr>
          <a:xfrm>
            <a:off x="7390681" y="5243513"/>
            <a:ext cx="5947547" cy="529127"/>
            <a:chOff x="0" y="0"/>
            <a:chExt cx="2520194" cy="224211"/>
          </a:xfrm>
        </p:grpSpPr>
        <p:sp>
          <p:nvSpPr>
            <p:cNvPr id="9" name="Freeform 9"/>
            <p:cNvSpPr/>
            <p:nvPr/>
          </p:nvSpPr>
          <p:spPr>
            <a:xfrm>
              <a:off x="0" y="0"/>
              <a:ext cx="2520194" cy="224211"/>
            </a:xfrm>
            <a:custGeom>
              <a:avLst/>
              <a:gdLst/>
              <a:ahLst/>
              <a:cxnLst/>
              <a:rect l="l" t="t" r="r" b="b"/>
              <a:pathLst>
                <a:path w="2520194" h="224211">
                  <a:moveTo>
                    <a:pt x="29939" y="0"/>
                  </a:moveTo>
                  <a:lnTo>
                    <a:pt x="2490255" y="0"/>
                  </a:lnTo>
                  <a:cubicBezTo>
                    <a:pt x="2506790" y="0"/>
                    <a:pt x="2520194" y="13404"/>
                    <a:pt x="2520194" y="29939"/>
                  </a:cubicBezTo>
                  <a:lnTo>
                    <a:pt x="2520194" y="194272"/>
                  </a:lnTo>
                  <a:cubicBezTo>
                    <a:pt x="2520194" y="202212"/>
                    <a:pt x="2517040" y="209827"/>
                    <a:pt x="2511425" y="215442"/>
                  </a:cubicBezTo>
                  <a:cubicBezTo>
                    <a:pt x="2505810" y="221056"/>
                    <a:pt x="2498195" y="224211"/>
                    <a:pt x="2490255" y="224211"/>
                  </a:cubicBezTo>
                  <a:lnTo>
                    <a:pt x="29939" y="224211"/>
                  </a:lnTo>
                  <a:cubicBezTo>
                    <a:pt x="21999" y="224211"/>
                    <a:pt x="14384" y="221056"/>
                    <a:pt x="8769" y="215442"/>
                  </a:cubicBezTo>
                  <a:cubicBezTo>
                    <a:pt x="3154" y="209827"/>
                    <a:pt x="0" y="202212"/>
                    <a:pt x="0" y="194272"/>
                  </a:cubicBezTo>
                  <a:lnTo>
                    <a:pt x="0" y="29939"/>
                  </a:lnTo>
                  <a:cubicBezTo>
                    <a:pt x="0" y="21999"/>
                    <a:pt x="3154" y="14384"/>
                    <a:pt x="8769" y="8769"/>
                  </a:cubicBezTo>
                  <a:cubicBezTo>
                    <a:pt x="14384" y="3154"/>
                    <a:pt x="21999" y="0"/>
                    <a:pt x="2993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10" name="TextBox 10"/>
            <p:cNvSpPr txBox="1"/>
            <p:nvPr/>
          </p:nvSpPr>
          <p:spPr>
            <a:xfrm>
              <a:off x="0" y="-47625"/>
              <a:ext cx="2520194"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2: Quality and Expertise     </a:t>
              </a:r>
            </a:p>
          </p:txBody>
        </p:sp>
      </p:grpSp>
      <p:grpSp>
        <p:nvGrpSpPr>
          <p:cNvPr id="11" name="Group 11"/>
          <p:cNvGrpSpPr/>
          <p:nvPr/>
        </p:nvGrpSpPr>
        <p:grpSpPr>
          <a:xfrm>
            <a:off x="7390681" y="7464272"/>
            <a:ext cx="5947547" cy="529127"/>
            <a:chOff x="0" y="0"/>
            <a:chExt cx="2520194" cy="224211"/>
          </a:xfrm>
        </p:grpSpPr>
        <p:sp>
          <p:nvSpPr>
            <p:cNvPr id="12" name="Freeform 12"/>
            <p:cNvSpPr/>
            <p:nvPr/>
          </p:nvSpPr>
          <p:spPr>
            <a:xfrm>
              <a:off x="0" y="0"/>
              <a:ext cx="2520194" cy="224211"/>
            </a:xfrm>
            <a:custGeom>
              <a:avLst/>
              <a:gdLst/>
              <a:ahLst/>
              <a:cxnLst/>
              <a:rect l="l" t="t" r="r" b="b"/>
              <a:pathLst>
                <a:path w="2520194" h="224211">
                  <a:moveTo>
                    <a:pt x="29939" y="0"/>
                  </a:moveTo>
                  <a:lnTo>
                    <a:pt x="2490255" y="0"/>
                  </a:lnTo>
                  <a:cubicBezTo>
                    <a:pt x="2506790" y="0"/>
                    <a:pt x="2520194" y="13404"/>
                    <a:pt x="2520194" y="29939"/>
                  </a:cubicBezTo>
                  <a:lnTo>
                    <a:pt x="2520194" y="194272"/>
                  </a:lnTo>
                  <a:cubicBezTo>
                    <a:pt x="2520194" y="202212"/>
                    <a:pt x="2517040" y="209827"/>
                    <a:pt x="2511425" y="215442"/>
                  </a:cubicBezTo>
                  <a:cubicBezTo>
                    <a:pt x="2505810" y="221056"/>
                    <a:pt x="2498195" y="224211"/>
                    <a:pt x="2490255" y="224211"/>
                  </a:cubicBezTo>
                  <a:lnTo>
                    <a:pt x="29939" y="224211"/>
                  </a:lnTo>
                  <a:cubicBezTo>
                    <a:pt x="21999" y="224211"/>
                    <a:pt x="14384" y="221056"/>
                    <a:pt x="8769" y="215442"/>
                  </a:cubicBezTo>
                  <a:cubicBezTo>
                    <a:pt x="3154" y="209827"/>
                    <a:pt x="0" y="202212"/>
                    <a:pt x="0" y="194272"/>
                  </a:cubicBezTo>
                  <a:lnTo>
                    <a:pt x="0" y="29939"/>
                  </a:lnTo>
                  <a:cubicBezTo>
                    <a:pt x="0" y="21999"/>
                    <a:pt x="3154" y="14384"/>
                    <a:pt x="8769" y="8769"/>
                  </a:cubicBezTo>
                  <a:cubicBezTo>
                    <a:pt x="14384" y="3154"/>
                    <a:pt x="21999" y="0"/>
                    <a:pt x="2993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13" name="TextBox 13"/>
            <p:cNvSpPr txBox="1"/>
            <p:nvPr/>
          </p:nvSpPr>
          <p:spPr>
            <a:xfrm>
              <a:off x="0" y="-47625"/>
              <a:ext cx="2520194"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3: Safety and Trust               </a:t>
              </a:r>
            </a:p>
          </p:txBody>
        </p:sp>
      </p:grpSp>
      <p:sp>
        <p:nvSpPr>
          <p:cNvPr id="14" name="Freeform 14"/>
          <p:cNvSpPr/>
          <p:nvPr/>
        </p:nvSpPr>
        <p:spPr>
          <a:xfrm>
            <a:off x="5929194" y="2861377"/>
            <a:ext cx="1072677" cy="867893"/>
          </a:xfrm>
          <a:custGeom>
            <a:avLst/>
            <a:gdLst/>
            <a:ahLst/>
            <a:cxnLst/>
            <a:rect l="l" t="t" r="r" b="b"/>
            <a:pathLst>
              <a:path w="1072677" h="867893">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5" name="TextBox 15"/>
          <p:cNvSpPr txBox="1"/>
          <p:nvPr/>
        </p:nvSpPr>
        <p:spPr>
          <a:xfrm>
            <a:off x="7390681" y="1311725"/>
            <a:ext cx="9868619"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Problem Statement</a:t>
            </a:r>
          </a:p>
        </p:txBody>
      </p:sp>
      <p:sp>
        <p:nvSpPr>
          <p:cNvPr id="16" name="TextBox 16"/>
          <p:cNvSpPr txBox="1"/>
          <p:nvPr/>
        </p:nvSpPr>
        <p:spPr>
          <a:xfrm>
            <a:off x="7661342" y="3700695"/>
            <a:ext cx="7695171" cy="1812639"/>
          </a:xfrm>
          <a:prstGeom prst="rect">
            <a:avLst/>
          </a:prstGeom>
        </p:spPr>
        <p:txBody>
          <a:bodyPr lIns="0" tIns="0" rIns="0" bIns="0" rtlCol="0" anchor="t">
            <a:spAutoFit/>
          </a:bodyPr>
          <a:lstStyle/>
          <a:p>
            <a:pPr marL="380257" lvl="1" indent="-190128" algn="l">
              <a:lnSpc>
                <a:spcPts val="2465"/>
              </a:lnSpc>
              <a:buFont typeface="Arial"/>
              <a:buChar char="•"/>
            </a:pPr>
            <a:r>
              <a:rPr lang="en-US" sz="1761">
                <a:solidFill>
                  <a:srgbClr val="101010"/>
                </a:solidFill>
                <a:latin typeface="Montserrat"/>
                <a:ea typeface="Montserrat"/>
                <a:cs typeface="Montserrat"/>
                <a:sym typeface="Montserrat"/>
              </a:rPr>
              <a:t>Finding service providers on short notice is difficult.</a:t>
            </a:r>
          </a:p>
          <a:p>
            <a:pPr marL="380257" lvl="1" indent="-190128" algn="l">
              <a:lnSpc>
                <a:spcPts val="2465"/>
              </a:lnSpc>
              <a:buFont typeface="Arial"/>
              <a:buChar char="•"/>
            </a:pPr>
            <a:r>
              <a:rPr lang="en-US" sz="1761">
                <a:solidFill>
                  <a:srgbClr val="101010"/>
                </a:solidFill>
                <a:latin typeface="Montserrat"/>
                <a:ea typeface="Montserrat"/>
                <a:cs typeface="Montserrat"/>
                <a:sym typeface="Montserrat"/>
              </a:rPr>
              <a:t>Urgent needs, such as home repairs, require immediate assistance.</a:t>
            </a:r>
          </a:p>
          <a:p>
            <a:pPr marL="380257" lvl="1" indent="-190128" algn="l">
              <a:lnSpc>
                <a:spcPts val="2465"/>
              </a:lnSpc>
              <a:buFont typeface="Arial"/>
              <a:buChar char="•"/>
            </a:pPr>
            <a:r>
              <a:rPr lang="en-US" sz="1761">
                <a:solidFill>
                  <a:srgbClr val="101010"/>
                </a:solidFill>
                <a:latin typeface="Montserrat"/>
                <a:ea typeface="Montserrat"/>
                <a:cs typeface="Montserrat"/>
                <a:sym typeface="Montserrat"/>
              </a:rPr>
              <a:t>Traditional methods (online search, recommendations) are often too slow.</a:t>
            </a:r>
          </a:p>
          <a:p>
            <a:pPr marL="0" lvl="0" indent="0" algn="l">
              <a:lnSpc>
                <a:spcPts val="2465"/>
              </a:lnSpc>
              <a:spcBef>
                <a:spcPct val="0"/>
              </a:spcBef>
            </a:pPr>
            <a:endParaRPr lang="en-US" sz="1761">
              <a:solidFill>
                <a:srgbClr val="101010"/>
              </a:solidFill>
              <a:latin typeface="Montserrat"/>
              <a:ea typeface="Montserrat"/>
              <a:cs typeface="Montserrat"/>
              <a:sym typeface="Montserrat"/>
            </a:endParaRPr>
          </a:p>
        </p:txBody>
      </p:sp>
      <p:sp>
        <p:nvSpPr>
          <p:cNvPr id="17" name="TextBox 17"/>
          <p:cNvSpPr txBox="1"/>
          <p:nvPr/>
        </p:nvSpPr>
        <p:spPr>
          <a:xfrm>
            <a:off x="7661342" y="5885923"/>
            <a:ext cx="7585377" cy="1869346"/>
          </a:xfrm>
          <a:prstGeom prst="rect">
            <a:avLst/>
          </a:prstGeom>
        </p:spPr>
        <p:txBody>
          <a:bodyPr lIns="0" tIns="0" rIns="0" bIns="0" rtlCol="0" anchor="t">
            <a:spAutoFit/>
          </a:bodyPr>
          <a:lstStyle/>
          <a:p>
            <a:pPr marL="384025" lvl="1" indent="-192012" algn="l">
              <a:lnSpc>
                <a:spcPts val="2490"/>
              </a:lnSpc>
              <a:buFont typeface="Arial"/>
              <a:buChar char="•"/>
            </a:pPr>
            <a:r>
              <a:rPr lang="en-US" sz="1778">
                <a:solidFill>
                  <a:srgbClr val="101010"/>
                </a:solidFill>
                <a:latin typeface="Montserrat"/>
                <a:ea typeface="Montserrat"/>
                <a:cs typeface="Montserrat"/>
                <a:sym typeface="Montserrat"/>
              </a:rPr>
              <a:t>Finding skilled service providers in a short time is challenging.</a:t>
            </a:r>
          </a:p>
          <a:p>
            <a:pPr marL="384025" lvl="1" indent="-192012" algn="l">
              <a:lnSpc>
                <a:spcPts val="2490"/>
              </a:lnSpc>
              <a:buFont typeface="Arial"/>
              <a:buChar char="•"/>
            </a:pPr>
            <a:r>
              <a:rPr lang="en-US" sz="1778">
                <a:solidFill>
                  <a:srgbClr val="101010"/>
                </a:solidFill>
                <a:latin typeface="Montserrat"/>
                <a:ea typeface="Montserrat"/>
                <a:cs typeface="Montserrat"/>
                <a:sym typeface="Montserrat"/>
              </a:rPr>
              <a:t>Pressure to act quickly may lead to choosing less qualified providers.</a:t>
            </a:r>
          </a:p>
          <a:p>
            <a:pPr marL="384025" lvl="1" indent="-192012" algn="l">
              <a:lnSpc>
                <a:spcPts val="2490"/>
              </a:lnSpc>
              <a:buFont typeface="Arial"/>
              <a:buChar char="•"/>
            </a:pPr>
            <a:r>
              <a:rPr lang="en-US" sz="1778">
                <a:solidFill>
                  <a:srgbClr val="101010"/>
                </a:solidFill>
                <a:latin typeface="Montserrat"/>
                <a:ea typeface="Montserrat"/>
                <a:cs typeface="Montserrat"/>
                <a:sym typeface="Montserrat"/>
              </a:rPr>
              <a:t>Limited time reduces the ability to thoroughly vet service providers.</a:t>
            </a:r>
          </a:p>
          <a:p>
            <a:pPr marL="0" lvl="0" indent="0" algn="l">
              <a:lnSpc>
                <a:spcPts val="2490"/>
              </a:lnSpc>
              <a:spcBef>
                <a:spcPct val="0"/>
              </a:spcBef>
            </a:pPr>
            <a:endParaRPr lang="en-US" sz="1778">
              <a:solidFill>
                <a:srgbClr val="101010"/>
              </a:solidFill>
              <a:latin typeface="Montserrat"/>
              <a:ea typeface="Montserrat"/>
              <a:cs typeface="Montserrat"/>
              <a:sym typeface="Montserrat"/>
            </a:endParaRPr>
          </a:p>
        </p:txBody>
      </p:sp>
      <p:sp>
        <p:nvSpPr>
          <p:cNvPr id="18" name="TextBox 18"/>
          <p:cNvSpPr txBox="1"/>
          <p:nvPr/>
        </p:nvSpPr>
        <p:spPr>
          <a:xfrm>
            <a:off x="7661342" y="8061182"/>
            <a:ext cx="7585377" cy="1878498"/>
          </a:xfrm>
          <a:prstGeom prst="rect">
            <a:avLst/>
          </a:prstGeom>
        </p:spPr>
        <p:txBody>
          <a:bodyPr lIns="0" tIns="0" rIns="0" bIns="0" rtlCol="0" anchor="t">
            <a:spAutoFit/>
          </a:bodyPr>
          <a:lstStyle/>
          <a:p>
            <a:pPr marL="387193" lvl="1" indent="-193597" algn="l">
              <a:lnSpc>
                <a:spcPts val="2510"/>
              </a:lnSpc>
              <a:buFont typeface="Arial"/>
              <a:buChar char="•"/>
            </a:pPr>
            <a:r>
              <a:rPr lang="en-US" sz="1793">
                <a:solidFill>
                  <a:srgbClr val="101010"/>
                </a:solidFill>
                <a:latin typeface="Montserrat"/>
                <a:ea typeface="Montserrat"/>
                <a:cs typeface="Montserrat"/>
                <a:sym typeface="Montserrat"/>
              </a:rPr>
              <a:t>Concerns about the reliability and trustworthiness of providers.</a:t>
            </a:r>
          </a:p>
          <a:p>
            <a:pPr marL="387193" lvl="1" indent="-193597" algn="l">
              <a:lnSpc>
                <a:spcPts val="2510"/>
              </a:lnSpc>
              <a:buFont typeface="Arial"/>
              <a:buChar char="•"/>
            </a:pPr>
            <a:r>
              <a:rPr lang="en-US" sz="1793">
                <a:solidFill>
                  <a:srgbClr val="101010"/>
                </a:solidFill>
                <a:latin typeface="Montserrat"/>
                <a:ea typeface="Montserrat"/>
                <a:cs typeface="Montserrat"/>
                <a:sym typeface="Montserrat"/>
              </a:rPr>
              <a:t>Traditional methods may not guarantee the provider’s safety or trust.</a:t>
            </a:r>
          </a:p>
          <a:p>
            <a:pPr marL="387193" lvl="1" indent="-193597" algn="l">
              <a:lnSpc>
                <a:spcPts val="2510"/>
              </a:lnSpc>
              <a:buFont typeface="Arial"/>
              <a:buChar char="•"/>
            </a:pPr>
            <a:r>
              <a:rPr lang="en-US" sz="1793">
                <a:solidFill>
                  <a:srgbClr val="101010"/>
                </a:solidFill>
                <a:latin typeface="Montserrat"/>
                <a:ea typeface="Montserrat"/>
                <a:cs typeface="Montserrat"/>
                <a:sym typeface="Montserrat"/>
              </a:rPr>
              <a:t>Individuals need assurance that service providers are vetted and safe.</a:t>
            </a:r>
          </a:p>
          <a:p>
            <a:pPr marL="0" lvl="0" indent="0" algn="l">
              <a:lnSpc>
                <a:spcPts val="2510"/>
              </a:lnSpc>
              <a:spcBef>
                <a:spcPct val="0"/>
              </a:spcBef>
            </a:pPr>
            <a:endParaRPr lang="en-US" sz="1793">
              <a:solidFill>
                <a:srgbClr val="101010"/>
              </a:solidFill>
              <a:latin typeface="Montserrat"/>
              <a:ea typeface="Montserrat"/>
              <a:cs typeface="Montserrat"/>
              <a:sym typeface="Montserrat"/>
            </a:endParaRPr>
          </a:p>
        </p:txBody>
      </p:sp>
      <p:grpSp>
        <p:nvGrpSpPr>
          <p:cNvPr id="19" name="Group 19"/>
          <p:cNvGrpSpPr/>
          <p:nvPr/>
        </p:nvGrpSpPr>
        <p:grpSpPr>
          <a:xfrm rot="7573183">
            <a:off x="1230111" y="7154961"/>
            <a:ext cx="1013029" cy="101302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22"/>
          <p:cNvSpPr/>
          <p:nvPr/>
        </p:nvSpPr>
        <p:spPr>
          <a:xfrm>
            <a:off x="425164" y="306703"/>
            <a:ext cx="1207073" cy="1691695"/>
          </a:xfrm>
          <a:custGeom>
            <a:avLst/>
            <a:gdLst/>
            <a:ahLst/>
            <a:cxnLst/>
            <a:rect l="l" t="t" r="r" b="b"/>
            <a:pathLst>
              <a:path w="1207073" h="1691695">
                <a:moveTo>
                  <a:pt x="0" y="0"/>
                </a:moveTo>
                <a:lnTo>
                  <a:pt x="1207072" y="0"/>
                </a:lnTo>
                <a:lnTo>
                  <a:pt x="1207072" y="1691695"/>
                </a:lnTo>
                <a:lnTo>
                  <a:pt x="0" y="1691695"/>
                </a:lnTo>
                <a:lnTo>
                  <a:pt x="0" y="0"/>
                </a:lnTo>
                <a:close/>
              </a:path>
            </a:pathLst>
          </a:custGeom>
          <a:blipFill>
            <a:blip r:embed="rId9"/>
            <a:stretch>
              <a:fillRect t="-735" r="-7899" b="-735"/>
            </a:stretch>
          </a:blipFill>
        </p:spPr>
        <p:txBody>
          <a:bodyPr/>
          <a:lstStyle/>
          <a:p>
            <a:endParaRPr lang="en-IN"/>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105777" y="2090415"/>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b="1">
                <a:solidFill>
                  <a:srgbClr val="101010"/>
                </a:solidFill>
                <a:latin typeface="Montserrat Bold"/>
                <a:ea typeface="Montserrat Bold"/>
                <a:cs typeface="Montserrat Bold"/>
                <a:sym typeface="Montserrat Bold"/>
              </a:rPr>
              <a:t>The Solution</a:t>
            </a:r>
          </a:p>
        </p:txBody>
      </p:sp>
      <p:sp>
        <p:nvSpPr>
          <p:cNvPr id="4" name="Freeform 4"/>
          <p:cNvSpPr/>
          <p:nvPr/>
        </p:nvSpPr>
        <p:spPr>
          <a:xfrm>
            <a:off x="8274515" y="1557562"/>
            <a:ext cx="1738970" cy="1647279"/>
          </a:xfrm>
          <a:custGeom>
            <a:avLst/>
            <a:gdLst/>
            <a:ahLst/>
            <a:cxnLst/>
            <a:rect l="l" t="t" r="r" b="b"/>
            <a:pathLst>
              <a:path w="1738970" h="1647279">
                <a:moveTo>
                  <a:pt x="0" y="0"/>
                </a:moveTo>
                <a:lnTo>
                  <a:pt x="1738970" y="0"/>
                </a:lnTo>
                <a:lnTo>
                  <a:pt x="1738970"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1105777" y="4898248"/>
            <a:ext cx="11526052" cy="5388752"/>
          </a:xfrm>
          <a:prstGeom prst="rect">
            <a:avLst/>
          </a:prstGeom>
        </p:spPr>
        <p:txBody>
          <a:bodyPr lIns="0" tIns="0" rIns="0" bIns="0" rtlCol="0" anchor="t">
            <a:spAutoFit/>
          </a:bodyPr>
          <a:lstStyle/>
          <a:p>
            <a:pPr marL="559909" lvl="1" indent="-279955" algn="l">
              <a:lnSpc>
                <a:spcPts val="4330"/>
              </a:lnSpc>
              <a:buFont typeface="Arial"/>
              <a:buChar char="•"/>
            </a:pPr>
            <a:r>
              <a:rPr lang="en-US" sz="2593" b="1">
                <a:solidFill>
                  <a:srgbClr val="101010"/>
                </a:solidFill>
                <a:latin typeface="Montserrat Bold"/>
                <a:ea typeface="Montserrat Bold"/>
                <a:cs typeface="Montserrat Bold"/>
                <a:sym typeface="Montserrat Bold"/>
              </a:rPr>
              <a:t>Quick Connection</a:t>
            </a:r>
            <a:r>
              <a:rPr lang="en-US" sz="2593">
                <a:solidFill>
                  <a:srgbClr val="101010"/>
                </a:solidFill>
                <a:latin typeface="Montserrat"/>
                <a:ea typeface="Montserrat"/>
                <a:cs typeface="Montserrat"/>
                <a:sym typeface="Montserrat"/>
              </a:rPr>
              <a:t>: Instantly matches users with available service providers.</a:t>
            </a:r>
          </a:p>
          <a:p>
            <a:pPr marL="559909" lvl="1" indent="-279955" algn="l">
              <a:lnSpc>
                <a:spcPts val="4330"/>
              </a:lnSpc>
              <a:buFont typeface="Arial"/>
              <a:buChar char="•"/>
            </a:pPr>
            <a:r>
              <a:rPr lang="en-US" sz="2593" b="1">
                <a:solidFill>
                  <a:srgbClr val="101010"/>
                </a:solidFill>
                <a:latin typeface="Montserrat Bold"/>
                <a:ea typeface="Montserrat Bold"/>
                <a:cs typeface="Montserrat Bold"/>
                <a:sym typeface="Montserrat Bold"/>
              </a:rPr>
              <a:t>User-Friendly</a:t>
            </a:r>
            <a:r>
              <a:rPr lang="en-US" sz="2593">
                <a:solidFill>
                  <a:srgbClr val="101010"/>
                </a:solidFill>
                <a:latin typeface="Montserrat"/>
                <a:ea typeface="Montserrat"/>
                <a:cs typeface="Montserrat"/>
                <a:sym typeface="Montserrat"/>
              </a:rPr>
              <a:t>: Simple, easy-to-navigate interface for all users.</a:t>
            </a:r>
          </a:p>
          <a:p>
            <a:pPr marL="559909" lvl="1" indent="-279955" algn="l">
              <a:lnSpc>
                <a:spcPts val="4330"/>
              </a:lnSpc>
              <a:buFont typeface="Arial"/>
              <a:buChar char="•"/>
            </a:pPr>
            <a:r>
              <a:rPr lang="en-US" sz="2593" b="1">
                <a:solidFill>
                  <a:srgbClr val="101010"/>
                </a:solidFill>
                <a:latin typeface="Montserrat Bold"/>
                <a:ea typeface="Montserrat Bold"/>
                <a:cs typeface="Montserrat Bold"/>
                <a:sym typeface="Montserrat Bold"/>
              </a:rPr>
              <a:t>Real-Time Matching</a:t>
            </a:r>
            <a:r>
              <a:rPr lang="en-US" sz="2593">
                <a:solidFill>
                  <a:srgbClr val="101010"/>
                </a:solidFill>
                <a:latin typeface="Montserrat"/>
                <a:ea typeface="Montserrat"/>
                <a:cs typeface="Montserrat"/>
                <a:sym typeface="Montserrat"/>
              </a:rPr>
              <a:t>: Prioritizes urgent requests for immediate help.</a:t>
            </a:r>
          </a:p>
          <a:p>
            <a:pPr marL="559909" lvl="1" indent="-279955" algn="l">
              <a:lnSpc>
                <a:spcPts val="4330"/>
              </a:lnSpc>
              <a:buFont typeface="Arial"/>
              <a:buChar char="•"/>
            </a:pPr>
            <a:r>
              <a:rPr lang="en-US" sz="2593" b="1">
                <a:solidFill>
                  <a:srgbClr val="101010"/>
                </a:solidFill>
                <a:latin typeface="Montserrat Bold"/>
                <a:ea typeface="Montserrat Bold"/>
                <a:cs typeface="Montserrat Bold"/>
                <a:sym typeface="Montserrat Bold"/>
              </a:rPr>
              <a:t>Verified Profiles</a:t>
            </a:r>
            <a:r>
              <a:rPr lang="en-US" sz="2593">
                <a:solidFill>
                  <a:srgbClr val="101010"/>
                </a:solidFill>
                <a:latin typeface="Montserrat"/>
                <a:ea typeface="Montserrat"/>
                <a:cs typeface="Montserrat"/>
                <a:sym typeface="Montserrat"/>
              </a:rPr>
              <a:t>: Only qualified, verified professionals are listed.</a:t>
            </a:r>
          </a:p>
          <a:p>
            <a:pPr marL="559909" lvl="1" indent="-279955" algn="l">
              <a:lnSpc>
                <a:spcPts val="4330"/>
              </a:lnSpc>
              <a:buFont typeface="Arial"/>
              <a:buChar char="•"/>
            </a:pPr>
            <a:r>
              <a:rPr lang="en-US" sz="2593" b="1">
                <a:solidFill>
                  <a:srgbClr val="101010"/>
                </a:solidFill>
                <a:latin typeface="Montserrat Bold"/>
                <a:ea typeface="Montserrat Bold"/>
                <a:cs typeface="Montserrat Bold"/>
                <a:sym typeface="Montserrat Bold"/>
              </a:rPr>
              <a:t>Skill-Based Filtering</a:t>
            </a:r>
            <a:r>
              <a:rPr lang="en-US" sz="2593">
                <a:solidFill>
                  <a:srgbClr val="101010"/>
                </a:solidFill>
                <a:latin typeface="Montserrat"/>
                <a:ea typeface="Montserrat"/>
                <a:cs typeface="Montserrat"/>
                <a:sym typeface="Montserrat"/>
              </a:rPr>
              <a:t>: Find providers based on specific expertise.</a:t>
            </a:r>
          </a:p>
          <a:p>
            <a:pPr marL="559909" lvl="1" indent="-279955" algn="l">
              <a:lnSpc>
                <a:spcPts val="4330"/>
              </a:lnSpc>
              <a:buFont typeface="Arial"/>
              <a:buChar char="•"/>
            </a:pPr>
            <a:r>
              <a:rPr lang="en-US" sz="2593" b="1">
                <a:solidFill>
                  <a:srgbClr val="101010"/>
                </a:solidFill>
                <a:latin typeface="Montserrat Bold"/>
                <a:ea typeface="Montserrat Bold"/>
                <a:cs typeface="Montserrat Bold"/>
                <a:sym typeface="Montserrat Bold"/>
              </a:rPr>
              <a:t>Background Checks</a:t>
            </a:r>
            <a:r>
              <a:rPr lang="en-US" sz="2593">
                <a:solidFill>
                  <a:srgbClr val="101010"/>
                </a:solidFill>
                <a:latin typeface="Montserrat"/>
                <a:ea typeface="Montserrat"/>
                <a:cs typeface="Montserrat"/>
                <a:sym typeface="Montserrat"/>
              </a:rPr>
              <a:t>: Ensures safety with comprehensive provider vetting.</a:t>
            </a:r>
          </a:p>
          <a:p>
            <a:pPr marL="0" lvl="0" indent="0" algn="l">
              <a:lnSpc>
                <a:spcPts val="4330"/>
              </a:lnSpc>
            </a:pPr>
            <a:endParaRPr lang="en-US" sz="2593">
              <a:solidFill>
                <a:srgbClr val="101010"/>
              </a:solidFill>
              <a:latin typeface="Montserrat"/>
              <a:ea typeface="Montserrat"/>
              <a:cs typeface="Montserrat"/>
              <a:sym typeface="Montserrat"/>
            </a:endParaRPr>
          </a:p>
        </p:txBody>
      </p:sp>
      <p:sp>
        <p:nvSpPr>
          <p:cNvPr id="6" name="TextBox 6"/>
          <p:cNvSpPr txBox="1"/>
          <p:nvPr/>
        </p:nvSpPr>
        <p:spPr>
          <a:xfrm>
            <a:off x="831120" y="3535548"/>
            <a:ext cx="12075367" cy="1217458"/>
          </a:xfrm>
          <a:prstGeom prst="rect">
            <a:avLst/>
          </a:prstGeom>
        </p:spPr>
        <p:txBody>
          <a:bodyPr lIns="0" tIns="0" rIns="0" bIns="0" rtlCol="0" anchor="t">
            <a:spAutoFit/>
          </a:bodyPr>
          <a:lstStyle/>
          <a:p>
            <a:pPr algn="l">
              <a:lnSpc>
                <a:spcPts val="3246"/>
              </a:lnSpc>
            </a:pPr>
            <a:r>
              <a:rPr lang="en-US" sz="2318">
                <a:solidFill>
                  <a:srgbClr val="101010"/>
                </a:solidFill>
                <a:latin typeface="Canva Sans"/>
                <a:ea typeface="Canva Sans"/>
                <a:cs typeface="Canva Sans"/>
                <a:sym typeface="Canva Sans"/>
              </a:rPr>
              <a:t>Our platform, Home Nest is a comprehensive platform which is specifically created to tackle the challenges faced by individuals when searching for reliable service providers on short notice.</a:t>
            </a:r>
          </a:p>
        </p:txBody>
      </p:sp>
      <p:sp>
        <p:nvSpPr>
          <p:cNvPr id="7" name="Freeform 7"/>
          <p:cNvSpPr/>
          <p:nvPr/>
        </p:nvSpPr>
        <p:spPr>
          <a:xfrm>
            <a:off x="425164" y="331543"/>
            <a:ext cx="1207073" cy="1691695"/>
          </a:xfrm>
          <a:custGeom>
            <a:avLst/>
            <a:gdLst/>
            <a:ahLst/>
            <a:cxnLst/>
            <a:rect l="l" t="t" r="r" b="b"/>
            <a:pathLst>
              <a:path w="1207073" h="1691695">
                <a:moveTo>
                  <a:pt x="0" y="0"/>
                </a:moveTo>
                <a:lnTo>
                  <a:pt x="1207072" y="0"/>
                </a:lnTo>
                <a:lnTo>
                  <a:pt x="1207072" y="1691695"/>
                </a:lnTo>
                <a:lnTo>
                  <a:pt x="0" y="1691695"/>
                </a:lnTo>
                <a:lnTo>
                  <a:pt x="0" y="0"/>
                </a:lnTo>
                <a:close/>
              </a:path>
            </a:pathLst>
          </a:custGeom>
          <a:blipFill>
            <a:blip r:embed="rId5"/>
            <a:stretch>
              <a:fillRect t="-735" r="-7899" b="-735"/>
            </a:stretch>
          </a:blipFill>
        </p:spPr>
        <p:txBody>
          <a:bodyPr/>
          <a:lstStyle/>
          <a:p>
            <a:endParaRPr lang="en-IN"/>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en-IN"/>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628085" cy="441450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262874" cy="403103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IN"/>
            </a:p>
          </p:txBody>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5" name="Group 15"/>
          <p:cNvGrpSpPr/>
          <p:nvPr/>
        </p:nvGrpSpPr>
        <p:grpSpPr>
          <a:xfrm>
            <a:off x="4974962" y="3894483"/>
            <a:ext cx="3628085" cy="4414507"/>
            <a:chOff x="0" y="0"/>
            <a:chExt cx="1693662" cy="2060779"/>
          </a:xfrm>
        </p:grpSpPr>
        <p:sp>
          <p:nvSpPr>
            <p:cNvPr id="16" name="Freeform 1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17" name="TextBox 1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5157567" y="4074774"/>
            <a:ext cx="3262874" cy="4031036"/>
            <a:chOff x="0" y="0"/>
            <a:chExt cx="1523174" cy="1881767"/>
          </a:xfrm>
        </p:grpSpPr>
        <p:sp>
          <p:nvSpPr>
            <p:cNvPr id="19" name="Freeform 1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IN"/>
            </a:p>
          </p:txBody>
        </p:sp>
        <p:sp>
          <p:nvSpPr>
            <p:cNvPr id="20" name="TextBox 2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837771" y="3131890"/>
            <a:ext cx="1902465" cy="190246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9107871" y="3894483"/>
            <a:ext cx="3628085" cy="4414507"/>
            <a:chOff x="0" y="0"/>
            <a:chExt cx="1693662" cy="2060779"/>
          </a:xfrm>
        </p:grpSpPr>
        <p:sp>
          <p:nvSpPr>
            <p:cNvPr id="25" name="Freeform 2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26" name="TextBox 26"/>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9290476" y="4074774"/>
            <a:ext cx="3262874" cy="4031036"/>
            <a:chOff x="0" y="0"/>
            <a:chExt cx="1523174" cy="1881767"/>
          </a:xfrm>
        </p:grpSpPr>
        <p:sp>
          <p:nvSpPr>
            <p:cNvPr id="28" name="Freeform 2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IN"/>
            </a:p>
          </p:txBody>
        </p:sp>
        <p:sp>
          <p:nvSpPr>
            <p:cNvPr id="29" name="TextBox 2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9970681" y="3131890"/>
            <a:ext cx="1902465" cy="19024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3240781" y="3894483"/>
            <a:ext cx="3628085" cy="4414507"/>
            <a:chOff x="0" y="0"/>
            <a:chExt cx="1693662" cy="2060779"/>
          </a:xfrm>
        </p:grpSpPr>
        <p:sp>
          <p:nvSpPr>
            <p:cNvPr id="34" name="Freeform 3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35" name="TextBox 3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13423386" y="4074774"/>
            <a:ext cx="3262874" cy="4031036"/>
            <a:chOff x="0" y="0"/>
            <a:chExt cx="1523174" cy="1881767"/>
          </a:xfrm>
        </p:grpSpPr>
        <p:sp>
          <p:nvSpPr>
            <p:cNvPr id="37" name="Freeform 3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IN"/>
            </a:p>
          </p:txBody>
        </p:sp>
        <p:sp>
          <p:nvSpPr>
            <p:cNvPr id="38" name="TextBox 3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9" name="Group 39"/>
          <p:cNvGrpSpPr/>
          <p:nvPr/>
        </p:nvGrpSpPr>
        <p:grpSpPr>
          <a:xfrm>
            <a:off x="14103591" y="3131890"/>
            <a:ext cx="1902465" cy="190246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Freeform 42"/>
          <p:cNvSpPr/>
          <p:nvPr/>
        </p:nvSpPr>
        <p:spPr>
          <a:xfrm>
            <a:off x="10269921" y="3552297"/>
            <a:ext cx="1263132" cy="1044955"/>
          </a:xfrm>
          <a:custGeom>
            <a:avLst/>
            <a:gdLst/>
            <a:ahLst/>
            <a:cxnLst/>
            <a:rect l="l" t="t" r="r" b="b"/>
            <a:pathLst>
              <a:path w="1263132" h="1044955">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3" name="Freeform 43"/>
          <p:cNvSpPr/>
          <p:nvPr/>
        </p:nvSpPr>
        <p:spPr>
          <a:xfrm>
            <a:off x="14473885" y="3552297"/>
            <a:ext cx="1215301" cy="1171109"/>
          </a:xfrm>
          <a:custGeom>
            <a:avLst/>
            <a:gdLst/>
            <a:ahLst/>
            <a:cxnLst/>
            <a:rect l="l" t="t" r="r" b="b"/>
            <a:pathLst>
              <a:path w="1215301" h="1171109">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4" name="Freeform 44"/>
          <p:cNvSpPr/>
          <p:nvPr/>
        </p:nvSpPr>
        <p:spPr>
          <a:xfrm>
            <a:off x="6338593" y="3552297"/>
            <a:ext cx="883328" cy="1099164"/>
          </a:xfrm>
          <a:custGeom>
            <a:avLst/>
            <a:gdLst/>
            <a:ahLst/>
            <a:cxnLst/>
            <a:rect l="l" t="t" r="r" b="b"/>
            <a:pathLst>
              <a:path w="883328" h="1099164">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5" name="TextBox 45"/>
          <p:cNvSpPr txBox="1"/>
          <p:nvPr/>
        </p:nvSpPr>
        <p:spPr>
          <a:xfrm>
            <a:off x="1404039" y="5783001"/>
            <a:ext cx="2877407" cy="1740085"/>
          </a:xfrm>
          <a:prstGeom prst="rect">
            <a:avLst/>
          </a:prstGeom>
        </p:spPr>
        <p:txBody>
          <a:bodyPr lIns="0" tIns="0" rIns="0" bIns="0" rtlCol="0" anchor="t">
            <a:spAutoFit/>
          </a:bodyPr>
          <a:lstStyle/>
          <a:p>
            <a:pPr marL="430228" lvl="1" indent="-215114" algn="l">
              <a:lnSpc>
                <a:spcPts val="2789"/>
              </a:lnSpc>
              <a:buFont typeface="Arial"/>
              <a:buChar char="•"/>
            </a:pPr>
            <a:r>
              <a:rPr lang="en-US" sz="1992">
                <a:solidFill>
                  <a:srgbClr val="101010"/>
                </a:solidFill>
                <a:latin typeface="Montserrat"/>
                <a:ea typeface="Montserrat"/>
                <a:cs typeface="Montserrat"/>
                <a:sym typeface="Montserrat"/>
              </a:rPr>
              <a:t>Immediate Availability</a:t>
            </a:r>
          </a:p>
          <a:p>
            <a:pPr marL="430228" lvl="1" indent="-215114" algn="l">
              <a:lnSpc>
                <a:spcPts val="2789"/>
              </a:lnSpc>
              <a:buFont typeface="Arial"/>
              <a:buChar char="•"/>
            </a:pPr>
            <a:r>
              <a:rPr lang="en-US" sz="1992">
                <a:solidFill>
                  <a:srgbClr val="101010"/>
                </a:solidFill>
                <a:latin typeface="Montserrat"/>
                <a:ea typeface="Montserrat"/>
                <a:cs typeface="Montserrat"/>
                <a:sym typeface="Montserrat"/>
              </a:rPr>
              <a:t>Geolocation-Based</a:t>
            </a:r>
          </a:p>
          <a:p>
            <a:pPr marL="430228" lvl="1" indent="-215114" algn="l">
              <a:lnSpc>
                <a:spcPts val="2789"/>
              </a:lnSpc>
              <a:buFont typeface="Arial"/>
              <a:buChar char="•"/>
            </a:pPr>
            <a:r>
              <a:rPr lang="en-US" sz="1992">
                <a:solidFill>
                  <a:srgbClr val="101010"/>
                </a:solidFill>
                <a:latin typeface="Montserrat"/>
                <a:ea typeface="Montserrat"/>
                <a:cs typeface="Montserrat"/>
                <a:sym typeface="Montserrat"/>
              </a:rPr>
              <a:t>Urgent Requests Prioritization</a:t>
            </a:r>
          </a:p>
        </p:txBody>
      </p:sp>
      <p:sp>
        <p:nvSpPr>
          <p:cNvPr id="46" name="TextBox 46"/>
          <p:cNvSpPr txBox="1"/>
          <p:nvPr/>
        </p:nvSpPr>
        <p:spPr>
          <a:xfrm>
            <a:off x="1404039"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Real-time Matching</a:t>
            </a:r>
          </a:p>
        </p:txBody>
      </p:sp>
      <p:sp>
        <p:nvSpPr>
          <p:cNvPr id="47" name="TextBox 47"/>
          <p:cNvSpPr txBox="1"/>
          <p:nvPr/>
        </p:nvSpPr>
        <p:spPr>
          <a:xfrm>
            <a:off x="3030986" y="1547855"/>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b="1">
                <a:solidFill>
                  <a:srgbClr val="101010"/>
                </a:solidFill>
                <a:latin typeface="Montserrat Bold"/>
                <a:ea typeface="Montserrat Bold"/>
                <a:cs typeface="Montserrat Bold"/>
                <a:sym typeface="Montserrat Bold"/>
              </a:rPr>
              <a:t>Key Features</a:t>
            </a:r>
          </a:p>
        </p:txBody>
      </p:sp>
      <p:sp>
        <p:nvSpPr>
          <p:cNvPr id="48" name="TextBox 48"/>
          <p:cNvSpPr txBox="1"/>
          <p:nvPr/>
        </p:nvSpPr>
        <p:spPr>
          <a:xfrm>
            <a:off x="5350300" y="5773476"/>
            <a:ext cx="3071771" cy="2213795"/>
          </a:xfrm>
          <a:prstGeom prst="rect">
            <a:avLst/>
          </a:prstGeom>
        </p:spPr>
        <p:txBody>
          <a:bodyPr lIns="0" tIns="0" rIns="0" bIns="0" rtlCol="0" anchor="t">
            <a:spAutoFit/>
          </a:bodyPr>
          <a:lstStyle/>
          <a:p>
            <a:pPr marL="451818" lvl="1" indent="-225909" algn="l">
              <a:lnSpc>
                <a:spcPts val="2929"/>
              </a:lnSpc>
              <a:buFont typeface="Arial"/>
              <a:buChar char="•"/>
            </a:pPr>
            <a:r>
              <a:rPr lang="en-US" sz="2092">
                <a:solidFill>
                  <a:srgbClr val="101010"/>
                </a:solidFill>
                <a:latin typeface="Montserrat"/>
                <a:ea typeface="Montserrat"/>
                <a:cs typeface="Montserrat"/>
                <a:sym typeface="Montserrat"/>
              </a:rPr>
              <a:t>C</a:t>
            </a:r>
            <a:r>
              <a:rPr lang="en-US" sz="2092" u="none" strike="noStrike">
                <a:solidFill>
                  <a:srgbClr val="101010"/>
                </a:solidFill>
                <a:latin typeface="Montserrat"/>
                <a:ea typeface="Montserrat"/>
                <a:cs typeface="Montserrat"/>
                <a:sym typeface="Montserrat"/>
              </a:rPr>
              <a:t>redential Verification</a:t>
            </a:r>
          </a:p>
          <a:p>
            <a:pPr marL="451818" lvl="1" indent="-225909" algn="l">
              <a:lnSpc>
                <a:spcPts val="2929"/>
              </a:lnSpc>
              <a:buFont typeface="Arial"/>
              <a:buChar char="•"/>
            </a:pPr>
            <a:r>
              <a:rPr lang="en-US" sz="2092" u="none" strike="noStrike">
                <a:solidFill>
                  <a:srgbClr val="101010"/>
                </a:solidFill>
                <a:latin typeface="Montserrat"/>
                <a:ea typeface="Montserrat"/>
                <a:cs typeface="Montserrat"/>
                <a:sym typeface="Montserrat"/>
              </a:rPr>
              <a:t>Verified Badges</a:t>
            </a:r>
          </a:p>
          <a:p>
            <a:pPr marL="451818" lvl="1" indent="-225909" algn="l">
              <a:lnSpc>
                <a:spcPts val="2929"/>
              </a:lnSpc>
              <a:buFont typeface="Arial"/>
              <a:buChar char="•"/>
            </a:pPr>
            <a:r>
              <a:rPr lang="en-US" sz="2092" u="none" strike="noStrike">
                <a:solidFill>
                  <a:srgbClr val="101010"/>
                </a:solidFill>
                <a:latin typeface="Montserrat"/>
                <a:ea typeface="Montserrat"/>
                <a:cs typeface="Montserrat"/>
                <a:sym typeface="Montserrat"/>
              </a:rPr>
              <a:t>Consistent Monitoring</a:t>
            </a:r>
          </a:p>
          <a:p>
            <a:pPr algn="l">
              <a:lnSpc>
                <a:spcPts val="2929"/>
              </a:lnSpc>
            </a:pPr>
            <a:endParaRPr lang="en-US" sz="2092" u="none" strike="noStrike">
              <a:solidFill>
                <a:srgbClr val="101010"/>
              </a:solidFill>
              <a:latin typeface="Montserrat"/>
              <a:ea typeface="Montserrat"/>
              <a:cs typeface="Montserrat"/>
              <a:sym typeface="Montserrat"/>
            </a:endParaRPr>
          </a:p>
        </p:txBody>
      </p:sp>
      <p:sp>
        <p:nvSpPr>
          <p:cNvPr id="49" name="TextBox 49"/>
          <p:cNvSpPr txBox="1"/>
          <p:nvPr/>
        </p:nvSpPr>
        <p:spPr>
          <a:xfrm>
            <a:off x="535030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Verified Profiles</a:t>
            </a:r>
          </a:p>
        </p:txBody>
      </p:sp>
      <p:sp>
        <p:nvSpPr>
          <p:cNvPr id="50" name="TextBox 50"/>
          <p:cNvSpPr txBox="1"/>
          <p:nvPr/>
        </p:nvSpPr>
        <p:spPr>
          <a:xfrm>
            <a:off x="9483210" y="5773476"/>
            <a:ext cx="2877407" cy="2213795"/>
          </a:xfrm>
          <a:prstGeom prst="rect">
            <a:avLst/>
          </a:prstGeom>
        </p:spPr>
        <p:txBody>
          <a:bodyPr lIns="0" tIns="0" rIns="0" bIns="0" rtlCol="0" anchor="t">
            <a:spAutoFit/>
          </a:bodyPr>
          <a:lstStyle/>
          <a:p>
            <a:pPr marL="451818" lvl="1" indent="-225909" algn="l">
              <a:lnSpc>
                <a:spcPts val="2929"/>
              </a:lnSpc>
              <a:spcBef>
                <a:spcPct val="0"/>
              </a:spcBef>
              <a:buFont typeface="Arial"/>
              <a:buChar char="•"/>
            </a:pPr>
            <a:r>
              <a:rPr lang="en-US" sz="2092">
                <a:solidFill>
                  <a:srgbClr val="101010"/>
                </a:solidFill>
                <a:latin typeface="Montserrat"/>
                <a:ea typeface="Montserrat"/>
                <a:cs typeface="Montserrat"/>
                <a:sym typeface="Montserrat"/>
              </a:rPr>
              <a:t>Cust</a:t>
            </a:r>
            <a:r>
              <a:rPr lang="en-US" sz="2092" u="none" strike="noStrike">
                <a:solidFill>
                  <a:srgbClr val="101010"/>
                </a:solidFill>
                <a:latin typeface="Montserrat"/>
                <a:ea typeface="Montserrat"/>
                <a:cs typeface="Montserrat"/>
                <a:sym typeface="Montserrat"/>
              </a:rPr>
              <a:t>omized Search</a:t>
            </a:r>
          </a:p>
          <a:p>
            <a:pPr marL="451818" lvl="1" indent="-225909" algn="l">
              <a:lnSpc>
                <a:spcPts val="2929"/>
              </a:lnSpc>
              <a:spcBef>
                <a:spcPct val="0"/>
              </a:spcBef>
              <a:buFont typeface="Arial"/>
              <a:buChar char="•"/>
            </a:pPr>
            <a:r>
              <a:rPr lang="en-US" sz="2092" u="none" strike="noStrike">
                <a:solidFill>
                  <a:srgbClr val="101010"/>
                </a:solidFill>
                <a:latin typeface="Montserrat"/>
                <a:ea typeface="Montserrat"/>
                <a:cs typeface="Montserrat"/>
                <a:sym typeface="Montserrat"/>
              </a:rPr>
              <a:t>Expertise Categories</a:t>
            </a:r>
          </a:p>
          <a:p>
            <a:pPr marL="451818" lvl="1" indent="-225909" algn="l">
              <a:lnSpc>
                <a:spcPts val="2929"/>
              </a:lnSpc>
              <a:spcBef>
                <a:spcPct val="0"/>
              </a:spcBef>
              <a:buFont typeface="Arial"/>
              <a:buChar char="•"/>
            </a:pPr>
            <a:r>
              <a:rPr lang="en-US" sz="2092" u="none" strike="noStrike">
                <a:solidFill>
                  <a:srgbClr val="101010"/>
                </a:solidFill>
                <a:latin typeface="Montserrat"/>
                <a:ea typeface="Montserrat"/>
                <a:cs typeface="Montserrat"/>
                <a:sym typeface="Montserrat"/>
              </a:rPr>
              <a:t>Quick Selection.</a:t>
            </a:r>
          </a:p>
          <a:p>
            <a:pPr marL="0" lvl="0" indent="0" algn="l">
              <a:lnSpc>
                <a:spcPts val="2929"/>
              </a:lnSpc>
              <a:spcBef>
                <a:spcPct val="0"/>
              </a:spcBef>
            </a:pPr>
            <a:endParaRPr lang="en-US" sz="2092" u="none" strike="noStrike">
              <a:solidFill>
                <a:srgbClr val="101010"/>
              </a:solidFill>
              <a:latin typeface="Montserrat"/>
              <a:ea typeface="Montserrat"/>
              <a:cs typeface="Montserrat"/>
              <a:sym typeface="Montserrat"/>
            </a:endParaRPr>
          </a:p>
        </p:txBody>
      </p:sp>
      <p:sp>
        <p:nvSpPr>
          <p:cNvPr id="51" name="TextBox 51"/>
          <p:cNvSpPr txBox="1"/>
          <p:nvPr/>
        </p:nvSpPr>
        <p:spPr>
          <a:xfrm>
            <a:off x="948321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Skill-based Filtering</a:t>
            </a:r>
          </a:p>
        </p:txBody>
      </p:sp>
      <p:sp>
        <p:nvSpPr>
          <p:cNvPr id="52" name="TextBox 52"/>
          <p:cNvSpPr txBox="1"/>
          <p:nvPr/>
        </p:nvSpPr>
        <p:spPr>
          <a:xfrm>
            <a:off x="13616120" y="5783001"/>
            <a:ext cx="2877407" cy="1740085"/>
          </a:xfrm>
          <a:prstGeom prst="rect">
            <a:avLst/>
          </a:prstGeom>
        </p:spPr>
        <p:txBody>
          <a:bodyPr lIns="0" tIns="0" rIns="0" bIns="0" rtlCol="0" anchor="t">
            <a:spAutoFit/>
          </a:bodyPr>
          <a:lstStyle/>
          <a:p>
            <a:pPr marL="430228" lvl="1" indent="-215114" algn="l">
              <a:lnSpc>
                <a:spcPts val="2789"/>
              </a:lnSpc>
              <a:spcBef>
                <a:spcPct val="0"/>
              </a:spcBef>
              <a:buFont typeface="Arial"/>
              <a:buChar char="•"/>
            </a:pPr>
            <a:r>
              <a:rPr lang="en-US" sz="1992">
                <a:solidFill>
                  <a:srgbClr val="101010"/>
                </a:solidFill>
                <a:latin typeface="Montserrat"/>
                <a:ea typeface="Montserrat"/>
                <a:cs typeface="Montserrat"/>
                <a:sym typeface="Montserrat"/>
              </a:rPr>
              <a:t>C</a:t>
            </a:r>
            <a:r>
              <a:rPr lang="en-US" sz="1992" u="none" strike="noStrike">
                <a:solidFill>
                  <a:srgbClr val="101010"/>
                </a:solidFill>
                <a:latin typeface="Montserrat"/>
                <a:ea typeface="Montserrat"/>
                <a:cs typeface="Montserrat"/>
                <a:sym typeface="Montserrat"/>
              </a:rPr>
              <a:t>omprehensive Screening</a:t>
            </a:r>
          </a:p>
          <a:p>
            <a:pPr marL="430228" lvl="1" indent="-215114" algn="l">
              <a:lnSpc>
                <a:spcPts val="2789"/>
              </a:lnSpc>
              <a:spcBef>
                <a:spcPct val="0"/>
              </a:spcBef>
              <a:buFont typeface="Arial"/>
              <a:buChar char="•"/>
            </a:pPr>
            <a:r>
              <a:rPr lang="en-US" sz="1992" u="none" strike="noStrike">
                <a:solidFill>
                  <a:srgbClr val="101010"/>
                </a:solidFill>
                <a:latin typeface="Montserrat"/>
                <a:ea typeface="Montserrat"/>
                <a:cs typeface="Montserrat"/>
                <a:sym typeface="Montserrat"/>
              </a:rPr>
              <a:t>Safety Assurance</a:t>
            </a:r>
          </a:p>
          <a:p>
            <a:pPr marL="430228" lvl="1" indent="-215114" algn="l">
              <a:lnSpc>
                <a:spcPts val="2789"/>
              </a:lnSpc>
              <a:spcBef>
                <a:spcPct val="0"/>
              </a:spcBef>
              <a:buFont typeface="Arial"/>
              <a:buChar char="•"/>
            </a:pPr>
            <a:r>
              <a:rPr lang="en-US" sz="1992" u="none" strike="noStrike">
                <a:solidFill>
                  <a:srgbClr val="101010"/>
                </a:solidFill>
                <a:latin typeface="Montserrat"/>
                <a:ea typeface="Montserrat"/>
                <a:cs typeface="Montserrat"/>
                <a:sym typeface="Montserrat"/>
              </a:rPr>
              <a:t>Trustworthy Providers</a:t>
            </a:r>
          </a:p>
        </p:txBody>
      </p:sp>
      <p:sp>
        <p:nvSpPr>
          <p:cNvPr id="53" name="TextBox 53"/>
          <p:cNvSpPr txBox="1"/>
          <p:nvPr/>
        </p:nvSpPr>
        <p:spPr>
          <a:xfrm>
            <a:off x="1361612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Background Checks</a:t>
            </a:r>
          </a:p>
        </p:txBody>
      </p:sp>
      <p:sp>
        <p:nvSpPr>
          <p:cNvPr id="54" name="Freeform 54"/>
          <p:cNvSpPr/>
          <p:nvPr/>
        </p:nvSpPr>
        <p:spPr>
          <a:xfrm>
            <a:off x="684437" y="702008"/>
            <a:ext cx="1207073" cy="1691695"/>
          </a:xfrm>
          <a:custGeom>
            <a:avLst/>
            <a:gdLst/>
            <a:ahLst/>
            <a:cxnLst/>
            <a:rect l="l" t="t" r="r" b="b"/>
            <a:pathLst>
              <a:path w="1207073" h="1691695">
                <a:moveTo>
                  <a:pt x="0" y="0"/>
                </a:moveTo>
                <a:lnTo>
                  <a:pt x="1207073" y="0"/>
                </a:lnTo>
                <a:lnTo>
                  <a:pt x="1207073" y="1691695"/>
                </a:lnTo>
                <a:lnTo>
                  <a:pt x="0" y="1691695"/>
                </a:lnTo>
                <a:lnTo>
                  <a:pt x="0" y="0"/>
                </a:lnTo>
                <a:close/>
              </a:path>
            </a:pathLst>
          </a:custGeom>
          <a:blipFill>
            <a:blip r:embed="rId10"/>
            <a:stretch>
              <a:fillRect t="-735" r="-7899" b="-735"/>
            </a:stretch>
          </a:blipFill>
        </p:spPr>
        <p:txBody>
          <a:bodyPr/>
          <a:lstStyle/>
          <a:p>
            <a:endParaRPr lang="en-IN"/>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en-IN"/>
            </a:p>
          </p:txBody>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grpSp>
      <p:grpSp>
        <p:nvGrpSpPr>
          <p:cNvPr id="10" name="Group 10"/>
          <p:cNvGrpSpPr/>
          <p:nvPr/>
        </p:nvGrpSpPr>
        <p:grpSpPr>
          <a:xfrm>
            <a:off x="6701626" y="5544222"/>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grpSp>
      <p:grpSp>
        <p:nvGrpSpPr>
          <p:cNvPr id="12" name="Group 12"/>
          <p:cNvGrpSpPr/>
          <p:nvPr/>
        </p:nvGrpSpPr>
        <p:grpSpPr>
          <a:xfrm>
            <a:off x="6701626" y="2987088"/>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grpSp>
      <p:grpSp>
        <p:nvGrpSpPr>
          <p:cNvPr id="14" name="Group 14"/>
          <p:cNvGrpSpPr/>
          <p:nvPr/>
        </p:nvGrpSpPr>
        <p:grpSpPr>
          <a:xfrm>
            <a:off x="5404336" y="843660"/>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grpSp>
      <p:sp>
        <p:nvSpPr>
          <p:cNvPr id="16" name="Freeform 16"/>
          <p:cNvSpPr/>
          <p:nvPr/>
        </p:nvSpPr>
        <p:spPr>
          <a:xfrm>
            <a:off x="3048950" y="3330326"/>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TextBox 17"/>
          <p:cNvSpPr txBox="1"/>
          <p:nvPr/>
        </p:nvSpPr>
        <p:spPr>
          <a:xfrm>
            <a:off x="928648" y="4827937"/>
            <a:ext cx="5310749" cy="1085850"/>
          </a:xfrm>
          <a:prstGeom prst="rect">
            <a:avLst/>
          </a:prstGeom>
        </p:spPr>
        <p:txBody>
          <a:bodyPr lIns="0" tIns="0" rIns="0" bIns="0" rtlCol="0" anchor="t">
            <a:spAutoFit/>
          </a:bodyPr>
          <a:lstStyle/>
          <a:p>
            <a:pPr marL="0" lvl="0" indent="0" algn="ctr">
              <a:lnSpc>
                <a:spcPts val="8608"/>
              </a:lnSpc>
              <a:spcBef>
                <a:spcPct val="0"/>
              </a:spcBef>
            </a:pPr>
            <a:r>
              <a:rPr lang="en-US" sz="7174" b="1">
                <a:solidFill>
                  <a:srgbClr val="FFFFFF"/>
                </a:solidFill>
                <a:latin typeface="Montserrat Bold"/>
                <a:ea typeface="Montserrat Bold"/>
                <a:cs typeface="Montserrat Bold"/>
                <a:sym typeface="Montserrat Bold"/>
              </a:rPr>
              <a:t>In-Scope</a:t>
            </a:r>
          </a:p>
        </p:txBody>
      </p:sp>
      <p:sp>
        <p:nvSpPr>
          <p:cNvPr id="18" name="TextBox 18"/>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sp>
        <p:nvSpPr>
          <p:cNvPr id="19" name="TextBox 19"/>
          <p:cNvSpPr txBox="1"/>
          <p:nvPr/>
        </p:nvSpPr>
        <p:spPr>
          <a:xfrm>
            <a:off x="7316751" y="1000125"/>
            <a:ext cx="4349125" cy="1533710"/>
          </a:xfrm>
          <a:prstGeom prst="rect">
            <a:avLst/>
          </a:prstGeom>
        </p:spPr>
        <p:txBody>
          <a:bodyPr lIns="0" tIns="0" rIns="0" bIns="0" rtlCol="0" anchor="t">
            <a:spAutoFit/>
          </a:bodyPr>
          <a:lstStyle/>
          <a:p>
            <a:pPr marL="0" lvl="0" indent="0" algn="just">
              <a:lnSpc>
                <a:spcPts val="2089"/>
              </a:lnSpc>
              <a:spcBef>
                <a:spcPct val="0"/>
              </a:spcBef>
            </a:pPr>
            <a:r>
              <a:rPr lang="en-US" sz="1492" b="1">
                <a:solidFill>
                  <a:srgbClr val="101010"/>
                </a:solidFill>
                <a:latin typeface="Montserrat Bold"/>
                <a:ea typeface="Montserrat Bold"/>
                <a:cs typeface="Montserrat Bold"/>
                <a:sym typeface="Montserrat Bold"/>
              </a:rPr>
              <a:t>Se</a:t>
            </a:r>
            <a:r>
              <a:rPr lang="en-US" sz="1492" b="1" u="none" strike="noStrike">
                <a:solidFill>
                  <a:srgbClr val="101010"/>
                </a:solidFill>
                <a:latin typeface="Montserrat Bold"/>
                <a:ea typeface="Montserrat Bold"/>
                <a:cs typeface="Montserrat Bold"/>
                <a:sym typeface="Montserrat Bold"/>
              </a:rPr>
              <a:t>rvice Creation and Management:</a:t>
            </a:r>
          </a:p>
          <a:p>
            <a:pPr marL="322281" lvl="1" indent="-161140" algn="just">
              <a:lnSpc>
                <a:spcPts val="2089"/>
              </a:lnSpc>
              <a:spcBef>
                <a:spcPct val="0"/>
              </a:spcBef>
              <a:buFont typeface="Arial"/>
              <a:buChar char="•"/>
            </a:pPr>
            <a:r>
              <a:rPr lang="en-US" sz="1492" u="none" strike="noStrike">
                <a:solidFill>
                  <a:srgbClr val="101010"/>
                </a:solidFill>
                <a:latin typeface="Montserrat"/>
                <a:ea typeface="Montserrat"/>
                <a:cs typeface="Montserrat"/>
                <a:sym typeface="Montserrat"/>
              </a:rPr>
              <a:t>Service providers can create and manage detailed listings for the services they offer, including descriptions, pricing, and availability.</a:t>
            </a:r>
          </a:p>
          <a:p>
            <a:pPr marL="0" lvl="0" indent="0" algn="just">
              <a:lnSpc>
                <a:spcPts val="2089"/>
              </a:lnSpc>
              <a:spcBef>
                <a:spcPct val="0"/>
              </a:spcBef>
            </a:pPr>
            <a:endParaRPr lang="en-US" sz="1492" u="none" strike="noStrike">
              <a:solidFill>
                <a:srgbClr val="101010"/>
              </a:solidFill>
              <a:latin typeface="Montserrat"/>
              <a:ea typeface="Montserrat"/>
              <a:cs typeface="Montserrat"/>
              <a:sym typeface="Montserrat"/>
            </a:endParaRPr>
          </a:p>
        </p:txBody>
      </p:sp>
      <p:sp>
        <p:nvSpPr>
          <p:cNvPr id="20" name="TextBox 20"/>
          <p:cNvSpPr txBox="1"/>
          <p:nvPr/>
        </p:nvSpPr>
        <p:spPr>
          <a:xfrm>
            <a:off x="8836336" y="3209660"/>
            <a:ext cx="4783493" cy="1790885"/>
          </a:xfrm>
          <a:prstGeom prst="rect">
            <a:avLst/>
          </a:prstGeom>
        </p:spPr>
        <p:txBody>
          <a:bodyPr lIns="0" tIns="0" rIns="0" bIns="0" rtlCol="0" anchor="t">
            <a:spAutoFit/>
          </a:bodyPr>
          <a:lstStyle/>
          <a:p>
            <a:pPr marL="0" lvl="0" indent="0" algn="just">
              <a:lnSpc>
                <a:spcPts val="2089"/>
              </a:lnSpc>
              <a:spcBef>
                <a:spcPct val="0"/>
              </a:spcBef>
            </a:pPr>
            <a:r>
              <a:rPr lang="en-US" sz="1492" b="1">
                <a:solidFill>
                  <a:srgbClr val="101010"/>
                </a:solidFill>
                <a:latin typeface="Montserrat Bold"/>
                <a:ea typeface="Montserrat Bold"/>
                <a:cs typeface="Montserrat Bold"/>
                <a:sym typeface="Montserrat Bold"/>
              </a:rPr>
              <a:t>Se</a:t>
            </a:r>
            <a:r>
              <a:rPr lang="en-US" sz="1492" b="1" u="none" strike="noStrike">
                <a:solidFill>
                  <a:srgbClr val="101010"/>
                </a:solidFill>
                <a:latin typeface="Montserrat Bold"/>
                <a:ea typeface="Montserrat Bold"/>
                <a:cs typeface="Montserrat Bold"/>
                <a:sym typeface="Montserrat Bold"/>
              </a:rPr>
              <a:t>rvice Booking and Navigation:</a:t>
            </a:r>
          </a:p>
          <a:p>
            <a:pPr marL="322281" lvl="1" indent="-161140" algn="just">
              <a:lnSpc>
                <a:spcPts val="2089"/>
              </a:lnSpc>
              <a:spcBef>
                <a:spcPct val="0"/>
              </a:spcBef>
              <a:buFont typeface="Arial"/>
              <a:buChar char="•"/>
            </a:pPr>
            <a:r>
              <a:rPr lang="en-US" sz="1492" u="none" strike="noStrike">
                <a:solidFill>
                  <a:srgbClr val="101010"/>
                </a:solidFill>
                <a:latin typeface="Montserrat"/>
                <a:ea typeface="Montserrat"/>
                <a:cs typeface="Montserrat"/>
                <a:sym typeface="Montserrat"/>
              </a:rPr>
              <a:t>Users can search, filter, select, and book service providers based on their needs. The platform also provides navigation assistance to help service providers reach the client’s location efficiently</a:t>
            </a:r>
          </a:p>
          <a:p>
            <a:pPr marL="0" lvl="0" indent="0" algn="just">
              <a:lnSpc>
                <a:spcPts val="2089"/>
              </a:lnSpc>
              <a:spcBef>
                <a:spcPct val="0"/>
              </a:spcBef>
            </a:pPr>
            <a:endParaRPr lang="en-US" sz="1492" u="none" strike="noStrike">
              <a:solidFill>
                <a:srgbClr val="101010"/>
              </a:solidFill>
              <a:latin typeface="Montserrat"/>
              <a:ea typeface="Montserrat"/>
              <a:cs typeface="Montserrat"/>
              <a:sym typeface="Montserrat"/>
            </a:endParaRPr>
          </a:p>
        </p:txBody>
      </p:sp>
      <p:sp>
        <p:nvSpPr>
          <p:cNvPr id="21" name="TextBox 21"/>
          <p:cNvSpPr txBox="1"/>
          <p:nvPr/>
        </p:nvSpPr>
        <p:spPr>
          <a:xfrm>
            <a:off x="8969686" y="5780589"/>
            <a:ext cx="5127275" cy="1533710"/>
          </a:xfrm>
          <a:prstGeom prst="rect">
            <a:avLst/>
          </a:prstGeom>
        </p:spPr>
        <p:txBody>
          <a:bodyPr lIns="0" tIns="0" rIns="0" bIns="0" rtlCol="0" anchor="t">
            <a:spAutoFit/>
          </a:bodyPr>
          <a:lstStyle/>
          <a:p>
            <a:pPr marL="0" lvl="0" indent="0" algn="just">
              <a:lnSpc>
                <a:spcPts val="2089"/>
              </a:lnSpc>
              <a:spcBef>
                <a:spcPct val="0"/>
              </a:spcBef>
            </a:pPr>
            <a:r>
              <a:rPr lang="en-US" sz="1492" b="1">
                <a:solidFill>
                  <a:srgbClr val="101010"/>
                </a:solidFill>
                <a:latin typeface="Montserrat Bold"/>
                <a:ea typeface="Montserrat Bold"/>
                <a:cs typeface="Montserrat Bold"/>
                <a:sym typeface="Montserrat Bold"/>
              </a:rPr>
              <a:t>Use</a:t>
            </a:r>
            <a:r>
              <a:rPr lang="en-US" sz="1492" b="1" u="none" strike="noStrike">
                <a:solidFill>
                  <a:srgbClr val="101010"/>
                </a:solidFill>
                <a:latin typeface="Montserrat Bold"/>
                <a:ea typeface="Montserrat Bold"/>
                <a:cs typeface="Montserrat Bold"/>
                <a:sym typeface="Montserrat Bold"/>
              </a:rPr>
              <a:t>r and Provider Registration:</a:t>
            </a:r>
          </a:p>
          <a:p>
            <a:pPr marL="322281" lvl="1" indent="-161140" algn="just">
              <a:lnSpc>
                <a:spcPts val="2089"/>
              </a:lnSpc>
              <a:spcBef>
                <a:spcPct val="0"/>
              </a:spcBef>
              <a:buFont typeface="Arial"/>
              <a:buChar char="•"/>
            </a:pPr>
            <a:r>
              <a:rPr lang="en-US" sz="1492" u="none" strike="noStrike">
                <a:solidFill>
                  <a:srgbClr val="101010"/>
                </a:solidFill>
                <a:latin typeface="Montserrat"/>
                <a:ea typeface="Montserrat"/>
                <a:cs typeface="Montserrat"/>
                <a:sym typeface="Montserrat"/>
              </a:rPr>
              <a:t>Both users and service providers can easily register on the platform, creating profiles with all necessary details, ensuring a seamless experience for both parties.</a:t>
            </a:r>
          </a:p>
          <a:p>
            <a:pPr marL="0" lvl="0" indent="0" algn="just">
              <a:lnSpc>
                <a:spcPts val="2089"/>
              </a:lnSpc>
              <a:spcBef>
                <a:spcPct val="0"/>
              </a:spcBef>
            </a:pPr>
            <a:endParaRPr lang="en-US" sz="1492" u="none" strike="noStrike">
              <a:solidFill>
                <a:srgbClr val="101010"/>
              </a:solidFill>
              <a:latin typeface="Montserrat"/>
              <a:ea typeface="Montserrat"/>
              <a:cs typeface="Montserrat"/>
              <a:sym typeface="Montserrat"/>
            </a:endParaRPr>
          </a:p>
        </p:txBody>
      </p:sp>
      <p:sp>
        <p:nvSpPr>
          <p:cNvPr id="22" name="TextBox 22"/>
          <p:cNvSpPr txBox="1"/>
          <p:nvPr/>
        </p:nvSpPr>
        <p:spPr>
          <a:xfrm>
            <a:off x="7316751" y="8074923"/>
            <a:ext cx="7495556" cy="1276535"/>
          </a:xfrm>
          <a:prstGeom prst="rect">
            <a:avLst/>
          </a:prstGeom>
        </p:spPr>
        <p:txBody>
          <a:bodyPr lIns="0" tIns="0" rIns="0" bIns="0" rtlCol="0" anchor="t">
            <a:spAutoFit/>
          </a:bodyPr>
          <a:lstStyle/>
          <a:p>
            <a:pPr marL="0" lvl="0" indent="0" algn="just">
              <a:lnSpc>
                <a:spcPts val="2089"/>
              </a:lnSpc>
              <a:spcBef>
                <a:spcPct val="0"/>
              </a:spcBef>
            </a:pPr>
            <a:r>
              <a:rPr lang="en-US" sz="1492" b="1">
                <a:solidFill>
                  <a:srgbClr val="101010"/>
                </a:solidFill>
                <a:latin typeface="Montserrat Bold"/>
                <a:ea typeface="Montserrat Bold"/>
                <a:cs typeface="Montserrat Bold"/>
                <a:sym typeface="Montserrat Bold"/>
              </a:rPr>
              <a:t>Paym</a:t>
            </a:r>
            <a:r>
              <a:rPr lang="en-US" sz="1492" b="1" u="none" strike="noStrike">
                <a:solidFill>
                  <a:srgbClr val="101010"/>
                </a:solidFill>
                <a:latin typeface="Montserrat Bold"/>
                <a:ea typeface="Montserrat Bold"/>
                <a:cs typeface="Montserrat Bold"/>
                <a:sym typeface="Montserrat Bold"/>
              </a:rPr>
              <a:t>ents, Reviews, and Suggestions:</a:t>
            </a:r>
          </a:p>
          <a:p>
            <a:pPr marL="322281" lvl="1" indent="-161140" algn="just">
              <a:lnSpc>
                <a:spcPts val="2089"/>
              </a:lnSpc>
              <a:spcBef>
                <a:spcPct val="0"/>
              </a:spcBef>
              <a:buFont typeface="Arial"/>
              <a:buChar char="•"/>
            </a:pPr>
            <a:r>
              <a:rPr lang="en-US" sz="1492" u="none" strike="noStrike">
                <a:solidFill>
                  <a:srgbClr val="101010"/>
                </a:solidFill>
                <a:latin typeface="Montserrat"/>
                <a:ea typeface="Montserrat"/>
                <a:cs typeface="Montserrat"/>
                <a:sym typeface="Montserrat"/>
              </a:rPr>
              <a:t>Users can securely make payments for services, rate and review service providers based on their experience, and receive personalized service recommendations based on their profile and past interactions.</a:t>
            </a:r>
          </a:p>
          <a:p>
            <a:pPr marL="0" lvl="0" indent="0" algn="just">
              <a:lnSpc>
                <a:spcPts val="2089"/>
              </a:lnSpc>
              <a:spcBef>
                <a:spcPct val="0"/>
              </a:spcBef>
            </a:pPr>
            <a:endParaRPr lang="en-US" sz="1492" u="none" strike="noStrike">
              <a:solidFill>
                <a:srgbClr val="101010"/>
              </a:solidFill>
              <a:latin typeface="Montserrat"/>
              <a:ea typeface="Montserrat"/>
              <a:cs typeface="Montserrat"/>
              <a:sym typeface="Montserrat"/>
            </a:endParaRPr>
          </a:p>
        </p:txBody>
      </p:sp>
      <p:sp>
        <p:nvSpPr>
          <p:cNvPr id="23" name="TextBox 23"/>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24" name="TextBox 24"/>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
        <p:nvSpPr>
          <p:cNvPr id="25" name="TextBox 25"/>
          <p:cNvSpPr txBox="1"/>
          <p:nvPr/>
        </p:nvSpPr>
        <p:spPr>
          <a:xfrm>
            <a:off x="5585521" y="805702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04</a:t>
            </a:r>
          </a:p>
        </p:txBody>
      </p:sp>
      <p:grpSp>
        <p:nvGrpSpPr>
          <p:cNvPr id="26" name="Group 26"/>
          <p:cNvGrpSpPr/>
          <p:nvPr/>
        </p:nvGrpSpPr>
        <p:grpSpPr>
          <a:xfrm>
            <a:off x="5099601" y="7176625"/>
            <a:ext cx="457877" cy="4578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IN"/>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6054450" y="5686149"/>
            <a:ext cx="457877" cy="4578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IN"/>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p:cNvGrpSpPr/>
          <p:nvPr/>
        </p:nvGrpSpPr>
        <p:grpSpPr>
          <a:xfrm>
            <a:off x="6054450" y="4121207"/>
            <a:ext cx="457877" cy="4578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IN"/>
            </a:p>
          </p:txBody>
        </p:sp>
        <p:sp>
          <p:nvSpPr>
            <p:cNvPr id="34" name="TextBox 3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5" name="Group 35"/>
          <p:cNvGrpSpPr/>
          <p:nvPr/>
        </p:nvGrpSpPr>
        <p:grpSpPr>
          <a:xfrm>
            <a:off x="5099601" y="2758149"/>
            <a:ext cx="457877" cy="45787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IN"/>
            </a:p>
          </p:txBody>
        </p:sp>
        <p:sp>
          <p:nvSpPr>
            <p:cNvPr id="37" name="TextBox 3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8" name="Freeform 38"/>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en-IN"/>
          </a:p>
        </p:txBody>
      </p:sp>
      <p:sp>
        <p:nvSpPr>
          <p:cNvPr id="39" name="Freeform 39"/>
          <p:cNvSpPr/>
          <p:nvPr/>
        </p:nvSpPr>
        <p:spPr>
          <a:xfrm>
            <a:off x="483487" y="468931"/>
            <a:ext cx="1207073" cy="1691695"/>
          </a:xfrm>
          <a:custGeom>
            <a:avLst/>
            <a:gdLst/>
            <a:ahLst/>
            <a:cxnLst/>
            <a:rect l="l" t="t" r="r" b="b"/>
            <a:pathLst>
              <a:path w="1207073" h="1691695">
                <a:moveTo>
                  <a:pt x="0" y="0"/>
                </a:moveTo>
                <a:lnTo>
                  <a:pt x="1207072" y="0"/>
                </a:lnTo>
                <a:lnTo>
                  <a:pt x="1207072" y="1691694"/>
                </a:lnTo>
                <a:lnTo>
                  <a:pt x="0" y="1691694"/>
                </a:lnTo>
                <a:lnTo>
                  <a:pt x="0" y="0"/>
                </a:lnTo>
                <a:close/>
              </a:path>
            </a:pathLst>
          </a:custGeom>
          <a:blipFill>
            <a:blip r:embed="rId5"/>
            <a:stretch>
              <a:fillRect t="-735" r="-7899" b="-735"/>
            </a:stretch>
          </a:blipFill>
        </p:spPr>
        <p:txBody>
          <a:bodyPr/>
          <a:lstStyle/>
          <a:p>
            <a:endParaRPr lang="en-IN"/>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3829112" y="-2846404"/>
            <a:ext cx="8774178" cy="8796169"/>
          </a:xfrm>
          <a:custGeom>
            <a:avLst/>
            <a:gdLst/>
            <a:ahLst/>
            <a:cxnLst/>
            <a:rect l="l" t="t" r="r" b="b"/>
            <a:pathLst>
              <a:path w="8774178" h="8796169">
                <a:moveTo>
                  <a:pt x="0" y="0"/>
                </a:moveTo>
                <a:lnTo>
                  <a:pt x="8774178" y="0"/>
                </a:lnTo>
                <a:lnTo>
                  <a:pt x="8774178" y="8796169"/>
                </a:lnTo>
                <a:lnTo>
                  <a:pt x="0" y="879616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931477" y="623932"/>
            <a:ext cx="5223482" cy="1790885"/>
          </a:xfrm>
          <a:prstGeom prst="rect">
            <a:avLst/>
          </a:prstGeom>
        </p:spPr>
        <p:txBody>
          <a:bodyPr lIns="0" tIns="0" rIns="0" bIns="0" rtlCol="0" anchor="t">
            <a:spAutoFit/>
          </a:bodyPr>
          <a:lstStyle/>
          <a:p>
            <a:pPr algn="l">
              <a:lnSpc>
                <a:spcPts val="2089"/>
              </a:lnSpc>
              <a:spcBef>
                <a:spcPct val="0"/>
              </a:spcBef>
            </a:pPr>
            <a:r>
              <a:rPr lang="en-US" sz="1492" b="1">
                <a:solidFill>
                  <a:srgbClr val="101010"/>
                </a:solidFill>
                <a:latin typeface="Montserrat Bold"/>
                <a:ea typeface="Montserrat Bold"/>
                <a:cs typeface="Montserrat Bold"/>
                <a:sym typeface="Montserrat Bold"/>
              </a:rPr>
              <a:t>A</a:t>
            </a:r>
            <a:r>
              <a:rPr lang="en-US" sz="1492" b="1" u="none" strike="noStrike">
                <a:solidFill>
                  <a:srgbClr val="101010"/>
                </a:solidFill>
                <a:latin typeface="Montserrat Bold"/>
                <a:ea typeface="Montserrat Bold"/>
                <a:cs typeface="Montserrat Bold"/>
                <a:sym typeface="Montserrat Bold"/>
              </a:rPr>
              <a:t>dvanced Features and AI-Driven Matching:</a:t>
            </a:r>
          </a:p>
          <a:p>
            <a:pPr marL="322281" lvl="1" indent="-161140" algn="just">
              <a:lnSpc>
                <a:spcPts val="2089"/>
              </a:lnSpc>
              <a:spcBef>
                <a:spcPct val="0"/>
              </a:spcBef>
              <a:buFont typeface="Arial"/>
              <a:buChar char="•"/>
            </a:pPr>
            <a:r>
              <a:rPr lang="en-US" sz="1492" u="none" strike="noStrike">
                <a:solidFill>
                  <a:srgbClr val="101010"/>
                </a:solidFill>
                <a:latin typeface="Montserrat"/>
                <a:ea typeface="Montserrat"/>
                <a:cs typeface="Montserrat"/>
                <a:sym typeface="Montserrat"/>
              </a:rPr>
              <a:t>The platform will use basic matching algorithms but will not include advanced AI-driven personalization, recommendation features, or in-depth analytics and reporting.</a:t>
            </a:r>
          </a:p>
          <a:p>
            <a:pPr algn="l">
              <a:lnSpc>
                <a:spcPts val="2089"/>
              </a:lnSpc>
              <a:spcBef>
                <a:spcPct val="0"/>
              </a:spcBef>
            </a:pPr>
            <a:endParaRPr lang="en-US" sz="1492" u="none" strike="noStrike">
              <a:solidFill>
                <a:srgbClr val="101010"/>
              </a:solidFill>
              <a:latin typeface="Montserrat"/>
              <a:ea typeface="Montserrat"/>
              <a:cs typeface="Montserrat"/>
              <a:sym typeface="Montserrat"/>
            </a:endParaRPr>
          </a:p>
          <a:p>
            <a:pPr marL="0" lvl="0" indent="0" algn="l">
              <a:lnSpc>
                <a:spcPts val="2089"/>
              </a:lnSpc>
              <a:spcBef>
                <a:spcPct val="0"/>
              </a:spcBef>
            </a:pPr>
            <a:endParaRPr lang="en-US" sz="1492" u="none" strike="noStrike">
              <a:solidFill>
                <a:srgbClr val="101010"/>
              </a:solidFill>
              <a:latin typeface="Montserrat"/>
              <a:ea typeface="Montserrat"/>
              <a:cs typeface="Montserrat"/>
              <a:sym typeface="Montserrat"/>
            </a:endParaRPr>
          </a:p>
        </p:txBody>
      </p:sp>
      <p:sp>
        <p:nvSpPr>
          <p:cNvPr id="4" name="TextBox 4"/>
          <p:cNvSpPr txBox="1"/>
          <p:nvPr/>
        </p:nvSpPr>
        <p:spPr>
          <a:xfrm>
            <a:off x="4969822" y="3118992"/>
            <a:ext cx="4583018" cy="1790885"/>
          </a:xfrm>
          <a:prstGeom prst="rect">
            <a:avLst/>
          </a:prstGeom>
        </p:spPr>
        <p:txBody>
          <a:bodyPr lIns="0" tIns="0" rIns="0" bIns="0" rtlCol="0" anchor="t">
            <a:spAutoFit/>
          </a:bodyPr>
          <a:lstStyle/>
          <a:p>
            <a:pPr marL="0" lvl="0" indent="0" algn="l">
              <a:lnSpc>
                <a:spcPts val="2089"/>
              </a:lnSpc>
              <a:spcBef>
                <a:spcPct val="0"/>
              </a:spcBef>
            </a:pPr>
            <a:r>
              <a:rPr lang="en-US" sz="1492" b="1">
                <a:solidFill>
                  <a:srgbClr val="101010"/>
                </a:solidFill>
                <a:latin typeface="Montserrat Bold"/>
                <a:ea typeface="Montserrat Bold"/>
                <a:cs typeface="Montserrat Bold"/>
                <a:sym typeface="Montserrat Bold"/>
              </a:rPr>
              <a:t>Invent</a:t>
            </a:r>
            <a:r>
              <a:rPr lang="en-US" sz="1492" b="1" u="none" strike="noStrike">
                <a:solidFill>
                  <a:srgbClr val="101010"/>
                </a:solidFill>
                <a:latin typeface="Montserrat Bold"/>
                <a:ea typeface="Montserrat Bold"/>
                <a:cs typeface="Montserrat Bold"/>
                <a:sym typeface="Montserrat Bold"/>
              </a:rPr>
              <a:t>ory and Offline Payment Management</a:t>
            </a:r>
            <a:r>
              <a:rPr lang="en-US" sz="1492" u="none" strike="noStrike">
                <a:solidFill>
                  <a:srgbClr val="101010"/>
                </a:solidFill>
                <a:latin typeface="Montserrat"/>
                <a:ea typeface="Montserrat"/>
                <a:cs typeface="Montserrat"/>
                <a:sym typeface="Montserrat"/>
              </a:rPr>
              <a:t>:</a:t>
            </a:r>
          </a:p>
          <a:p>
            <a:pPr marL="322281" lvl="1" indent="-161140" algn="just">
              <a:lnSpc>
                <a:spcPts val="2089"/>
              </a:lnSpc>
              <a:spcBef>
                <a:spcPct val="0"/>
              </a:spcBef>
              <a:buFont typeface="Arial"/>
              <a:buChar char="•"/>
            </a:pPr>
            <a:r>
              <a:rPr lang="en-US" sz="1492" u="none" strike="noStrike">
                <a:solidFill>
                  <a:srgbClr val="101010"/>
                </a:solidFill>
                <a:latin typeface="Montserrat"/>
                <a:ea typeface="Montserrat"/>
                <a:cs typeface="Montserrat"/>
                <a:sym typeface="Montserrat"/>
              </a:rPr>
              <a:t>Service providers will not have tools for managing inventory or supplies, and the platform will only support digital payments, excluding offline payment methods like cash on delivery.</a:t>
            </a:r>
          </a:p>
          <a:p>
            <a:pPr marL="0" lvl="0" indent="0" algn="l">
              <a:lnSpc>
                <a:spcPts val="2089"/>
              </a:lnSpc>
              <a:spcBef>
                <a:spcPct val="0"/>
              </a:spcBef>
            </a:pPr>
            <a:endParaRPr lang="en-US" sz="1492" u="none" strike="noStrike">
              <a:solidFill>
                <a:srgbClr val="101010"/>
              </a:solidFill>
              <a:latin typeface="Montserrat"/>
              <a:ea typeface="Montserrat"/>
              <a:cs typeface="Montserrat"/>
              <a:sym typeface="Montserrat"/>
            </a:endParaRPr>
          </a:p>
        </p:txBody>
      </p:sp>
      <p:sp>
        <p:nvSpPr>
          <p:cNvPr id="5" name="TextBox 5"/>
          <p:cNvSpPr txBox="1"/>
          <p:nvPr/>
        </p:nvSpPr>
        <p:spPr>
          <a:xfrm>
            <a:off x="3949657" y="6014530"/>
            <a:ext cx="5722545" cy="1595758"/>
          </a:xfrm>
          <a:prstGeom prst="rect">
            <a:avLst/>
          </a:prstGeom>
        </p:spPr>
        <p:txBody>
          <a:bodyPr lIns="0" tIns="0" rIns="0" bIns="0" rtlCol="0" anchor="t">
            <a:spAutoFit/>
          </a:bodyPr>
          <a:lstStyle/>
          <a:p>
            <a:pPr marL="0" lvl="0" indent="0" algn="just">
              <a:lnSpc>
                <a:spcPts val="2089"/>
              </a:lnSpc>
              <a:spcBef>
                <a:spcPct val="0"/>
              </a:spcBef>
            </a:pPr>
            <a:r>
              <a:rPr lang="en-US" sz="1492" b="1" dirty="0">
                <a:solidFill>
                  <a:srgbClr val="101010"/>
                </a:solidFill>
                <a:latin typeface="Montserrat Bold"/>
                <a:ea typeface="Montserrat Bold"/>
                <a:cs typeface="Montserrat Bold"/>
                <a:sym typeface="Montserrat Bold"/>
              </a:rPr>
              <a:t>Se</a:t>
            </a:r>
            <a:r>
              <a:rPr lang="en-US" sz="1492" b="1" u="none" strike="noStrike" dirty="0">
                <a:solidFill>
                  <a:srgbClr val="101010"/>
                </a:solidFill>
                <a:latin typeface="Montserrat Bold"/>
                <a:ea typeface="Montserrat Bold"/>
                <a:cs typeface="Montserrat Bold"/>
                <a:sym typeface="Montserrat Bold"/>
              </a:rPr>
              <a:t>rvice Provider Training and Real-Time Communication:</a:t>
            </a:r>
          </a:p>
          <a:p>
            <a:pPr marL="322281" lvl="1" indent="-161140" algn="just">
              <a:lnSpc>
                <a:spcPts val="2089"/>
              </a:lnSpc>
              <a:spcBef>
                <a:spcPct val="0"/>
              </a:spcBef>
              <a:buFont typeface="Arial"/>
              <a:buChar char="•"/>
            </a:pPr>
            <a:r>
              <a:rPr lang="en-US" sz="1492" u="none" strike="noStrike" dirty="0">
                <a:solidFill>
                  <a:srgbClr val="101010"/>
                </a:solidFill>
                <a:latin typeface="Montserrat"/>
                <a:ea typeface="Montserrat"/>
                <a:cs typeface="Montserrat"/>
                <a:sym typeface="Montserrat"/>
              </a:rPr>
              <a:t>Training and certification programs for service providers are not included, nor will there be real-time chat functionality between users and providers but that can be included in later stage.</a:t>
            </a:r>
          </a:p>
          <a:p>
            <a:pPr marL="0" lvl="0" indent="0" algn="just">
              <a:lnSpc>
                <a:spcPts val="2089"/>
              </a:lnSpc>
              <a:spcBef>
                <a:spcPct val="0"/>
              </a:spcBef>
            </a:pPr>
            <a:endParaRPr lang="en-US" sz="1492" u="none" strike="noStrike" dirty="0">
              <a:solidFill>
                <a:srgbClr val="101010"/>
              </a:solidFill>
              <a:latin typeface="Montserrat"/>
              <a:ea typeface="Montserrat"/>
              <a:cs typeface="Montserrat"/>
              <a:sym typeface="Montserrat"/>
            </a:endParaRPr>
          </a:p>
        </p:txBody>
      </p:sp>
      <p:sp>
        <p:nvSpPr>
          <p:cNvPr id="6" name="TextBox 6"/>
          <p:cNvSpPr txBox="1"/>
          <p:nvPr/>
        </p:nvSpPr>
        <p:spPr>
          <a:xfrm>
            <a:off x="4336789" y="8166248"/>
            <a:ext cx="6469303" cy="1276535"/>
          </a:xfrm>
          <a:prstGeom prst="rect">
            <a:avLst/>
          </a:prstGeom>
        </p:spPr>
        <p:txBody>
          <a:bodyPr lIns="0" tIns="0" rIns="0" bIns="0" rtlCol="0" anchor="t">
            <a:spAutoFit/>
          </a:bodyPr>
          <a:lstStyle/>
          <a:p>
            <a:pPr marL="0" lvl="0" indent="0" algn="just">
              <a:lnSpc>
                <a:spcPts val="2089"/>
              </a:lnSpc>
              <a:spcBef>
                <a:spcPct val="0"/>
              </a:spcBef>
            </a:pPr>
            <a:r>
              <a:rPr lang="en-US" sz="1492" b="1" dirty="0">
                <a:solidFill>
                  <a:srgbClr val="101010"/>
                </a:solidFill>
                <a:latin typeface="Montserrat Bold"/>
                <a:ea typeface="Montserrat Bold"/>
                <a:cs typeface="Montserrat Bold"/>
                <a:sym typeface="Montserrat Bold"/>
              </a:rPr>
              <a:t>Expand</a:t>
            </a:r>
            <a:r>
              <a:rPr lang="en-US" sz="1492" b="1" u="none" strike="noStrike" dirty="0">
                <a:solidFill>
                  <a:srgbClr val="101010"/>
                </a:solidFill>
                <a:latin typeface="Montserrat Bold"/>
                <a:ea typeface="Montserrat Bold"/>
                <a:cs typeface="Montserrat Bold"/>
                <a:sym typeface="Montserrat Bold"/>
              </a:rPr>
              <a:t>ed Listings and Multilingual Support:</a:t>
            </a:r>
          </a:p>
          <a:p>
            <a:pPr marL="322281" lvl="1" indent="-161140" algn="just">
              <a:lnSpc>
                <a:spcPts val="2089"/>
              </a:lnSpc>
              <a:spcBef>
                <a:spcPct val="0"/>
              </a:spcBef>
              <a:buFont typeface="Arial"/>
              <a:buChar char="•"/>
            </a:pPr>
            <a:r>
              <a:rPr lang="en-US" sz="1492" u="none" strike="noStrike" dirty="0">
                <a:solidFill>
                  <a:srgbClr val="101010"/>
                </a:solidFill>
                <a:latin typeface="Montserrat"/>
                <a:ea typeface="Montserrat"/>
                <a:cs typeface="Montserrat"/>
                <a:sym typeface="Montserrat"/>
              </a:rPr>
              <a:t>The platform will focus solely on service-based listings, without support for non-service-related products, and will not include multilingual support in this initial version.</a:t>
            </a:r>
          </a:p>
          <a:p>
            <a:pPr marL="0" lvl="0" indent="0" algn="just">
              <a:lnSpc>
                <a:spcPts val="2089"/>
              </a:lnSpc>
              <a:spcBef>
                <a:spcPct val="0"/>
              </a:spcBef>
            </a:pPr>
            <a:endParaRPr lang="en-US" sz="1492" u="none" strike="noStrike" dirty="0">
              <a:solidFill>
                <a:srgbClr val="101010"/>
              </a:solidFill>
              <a:latin typeface="Montserrat"/>
              <a:ea typeface="Montserrat"/>
              <a:cs typeface="Montserrat"/>
              <a:sym typeface="Montserrat"/>
            </a:endParaRPr>
          </a:p>
        </p:txBody>
      </p:sp>
      <p:sp>
        <p:nvSpPr>
          <p:cNvPr id="7" name="Freeform 7"/>
          <p:cNvSpPr/>
          <p:nvPr/>
        </p:nvSpPr>
        <p:spPr>
          <a:xfrm rot="-1898322">
            <a:off x="15343615" y="7952419"/>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en-IN"/>
          </a:p>
        </p:txBody>
      </p:sp>
      <p:sp>
        <p:nvSpPr>
          <p:cNvPr id="8" name="TextBox 8"/>
          <p:cNvSpPr txBox="1"/>
          <p:nvPr/>
        </p:nvSpPr>
        <p:spPr>
          <a:xfrm>
            <a:off x="10120352" y="2605703"/>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9" name="TextBox 9"/>
          <p:cNvSpPr txBox="1"/>
          <p:nvPr/>
        </p:nvSpPr>
        <p:spPr>
          <a:xfrm>
            <a:off x="10143064" y="5144592"/>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
        <p:nvSpPr>
          <p:cNvPr id="10" name="TextBox 10"/>
          <p:cNvSpPr txBox="1"/>
          <p:nvPr/>
        </p:nvSpPr>
        <p:spPr>
          <a:xfrm>
            <a:off x="15180061" y="1872953"/>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grpSp>
        <p:nvGrpSpPr>
          <p:cNvPr id="11" name="Group 11"/>
          <p:cNvGrpSpPr/>
          <p:nvPr/>
        </p:nvGrpSpPr>
        <p:grpSpPr>
          <a:xfrm>
            <a:off x="11571227" y="2023238"/>
            <a:ext cx="6218139" cy="6171585"/>
            <a:chOff x="0" y="0"/>
            <a:chExt cx="812800" cy="806715"/>
          </a:xfrm>
        </p:grpSpPr>
        <p:sp>
          <p:nvSpPr>
            <p:cNvPr id="12" name="Freeform 12"/>
            <p:cNvSpPr/>
            <p:nvPr/>
          </p:nvSpPr>
          <p:spPr>
            <a:xfrm>
              <a:off x="0" y="0"/>
              <a:ext cx="812800" cy="806715"/>
            </a:xfrm>
            <a:custGeom>
              <a:avLst/>
              <a:gdLst/>
              <a:ahLst/>
              <a:cxnLst/>
              <a:rect l="l" t="t" r="r" b="b"/>
              <a:pathLst>
                <a:path w="812800" h="806715">
                  <a:moveTo>
                    <a:pt x="406400" y="0"/>
                  </a:moveTo>
                  <a:cubicBezTo>
                    <a:pt x="181951" y="0"/>
                    <a:pt x="0" y="180589"/>
                    <a:pt x="0" y="403357"/>
                  </a:cubicBezTo>
                  <a:cubicBezTo>
                    <a:pt x="0" y="626125"/>
                    <a:pt x="181951" y="806715"/>
                    <a:pt x="406400" y="806715"/>
                  </a:cubicBezTo>
                  <a:cubicBezTo>
                    <a:pt x="630849" y="806715"/>
                    <a:pt x="812800" y="626125"/>
                    <a:pt x="812800" y="403357"/>
                  </a:cubicBezTo>
                  <a:cubicBezTo>
                    <a:pt x="812800" y="180589"/>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13" name="TextBox 13"/>
            <p:cNvSpPr txBox="1"/>
            <p:nvPr/>
          </p:nvSpPr>
          <p:spPr>
            <a:xfrm>
              <a:off x="76200" y="28005"/>
              <a:ext cx="660400" cy="703081"/>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11837492" y="2214934"/>
            <a:ext cx="5685609" cy="5688763"/>
            <a:chOff x="0" y="0"/>
            <a:chExt cx="6489360" cy="6492960"/>
          </a:xfrm>
        </p:grpSpPr>
        <p:sp>
          <p:nvSpPr>
            <p:cNvPr id="15" name="Freeform 15"/>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en-IN"/>
            </a:p>
          </p:txBody>
        </p:sp>
      </p:grpSp>
      <p:grpSp>
        <p:nvGrpSpPr>
          <p:cNvPr id="16" name="Group 16"/>
          <p:cNvGrpSpPr/>
          <p:nvPr/>
        </p:nvGrpSpPr>
        <p:grpSpPr>
          <a:xfrm rot="8256065">
            <a:off x="9882259" y="5404995"/>
            <a:ext cx="1991835" cy="1749650"/>
            <a:chOff x="0" y="0"/>
            <a:chExt cx="2374560" cy="2085840"/>
          </a:xfrm>
        </p:grpSpPr>
        <p:sp>
          <p:nvSpPr>
            <p:cNvPr id="17" name="Freeform 17"/>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grpSp>
      <p:grpSp>
        <p:nvGrpSpPr>
          <p:cNvPr id="18" name="Group 18"/>
          <p:cNvGrpSpPr/>
          <p:nvPr/>
        </p:nvGrpSpPr>
        <p:grpSpPr>
          <a:xfrm rot="-8805708">
            <a:off x="9869582" y="3015520"/>
            <a:ext cx="1991835" cy="1750254"/>
            <a:chOff x="0" y="0"/>
            <a:chExt cx="2374560" cy="2086560"/>
          </a:xfrm>
        </p:grpSpPr>
        <p:sp>
          <p:nvSpPr>
            <p:cNvPr id="19" name="Freeform 19"/>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grpSp>
      <p:grpSp>
        <p:nvGrpSpPr>
          <p:cNvPr id="20" name="Group 20"/>
          <p:cNvGrpSpPr/>
          <p:nvPr/>
        </p:nvGrpSpPr>
        <p:grpSpPr>
          <a:xfrm rot="-4993909">
            <a:off x="11299106" y="998636"/>
            <a:ext cx="1758106" cy="1797363"/>
            <a:chOff x="0" y="0"/>
            <a:chExt cx="2095920" cy="2142720"/>
          </a:xfrm>
        </p:grpSpPr>
        <p:sp>
          <p:nvSpPr>
            <p:cNvPr id="21" name="Freeform 21"/>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grpSp>
      <p:sp>
        <p:nvSpPr>
          <p:cNvPr id="22" name="Freeform 22"/>
          <p:cNvSpPr/>
          <p:nvPr/>
        </p:nvSpPr>
        <p:spPr>
          <a:xfrm>
            <a:off x="13902355" y="3890647"/>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3" name="TextBox 23"/>
          <p:cNvSpPr txBox="1"/>
          <p:nvPr/>
        </p:nvSpPr>
        <p:spPr>
          <a:xfrm>
            <a:off x="12158839" y="5473062"/>
            <a:ext cx="5310749" cy="742950"/>
          </a:xfrm>
          <a:prstGeom prst="rect">
            <a:avLst/>
          </a:prstGeom>
        </p:spPr>
        <p:txBody>
          <a:bodyPr lIns="0" tIns="0" rIns="0" bIns="0" rtlCol="0" anchor="t">
            <a:spAutoFit/>
          </a:bodyPr>
          <a:lstStyle/>
          <a:p>
            <a:pPr marL="0" lvl="0" indent="0" algn="ctr">
              <a:lnSpc>
                <a:spcPts val="5969"/>
              </a:lnSpc>
              <a:spcBef>
                <a:spcPct val="0"/>
              </a:spcBef>
            </a:pPr>
            <a:r>
              <a:rPr lang="en-US" sz="4974" b="1">
                <a:solidFill>
                  <a:srgbClr val="FFFFFF"/>
                </a:solidFill>
                <a:latin typeface="Montserrat Bold"/>
                <a:ea typeface="Montserrat Bold"/>
                <a:cs typeface="Montserrat Bold"/>
                <a:sym typeface="Montserrat Bold"/>
              </a:rPr>
              <a:t>Future-Scope</a:t>
            </a:r>
          </a:p>
        </p:txBody>
      </p:sp>
      <p:grpSp>
        <p:nvGrpSpPr>
          <p:cNvPr id="24" name="Group 24"/>
          <p:cNvGrpSpPr/>
          <p:nvPr/>
        </p:nvGrpSpPr>
        <p:grpSpPr>
          <a:xfrm>
            <a:off x="12978457" y="6873819"/>
            <a:ext cx="457877" cy="45787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IN"/>
            </a:p>
          </p:txBody>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11982440" y="5587037"/>
            <a:ext cx="457877" cy="45787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IN"/>
            </a:p>
          </p:txBody>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11986977" y="3982173"/>
            <a:ext cx="433075" cy="43307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IN"/>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2978457" y="2647218"/>
            <a:ext cx="457877" cy="45787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IN"/>
            </a:p>
          </p:txBody>
        </p:sp>
        <p:sp>
          <p:nvSpPr>
            <p:cNvPr id="35" name="TextBox 3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6" name="TextBox 36"/>
          <p:cNvSpPr txBox="1"/>
          <p:nvPr/>
        </p:nvSpPr>
        <p:spPr>
          <a:xfrm>
            <a:off x="11532096" y="1393428"/>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grpSp>
        <p:nvGrpSpPr>
          <p:cNvPr id="37" name="Group 37"/>
          <p:cNvGrpSpPr/>
          <p:nvPr/>
        </p:nvGrpSpPr>
        <p:grpSpPr>
          <a:xfrm>
            <a:off x="11154959" y="7269996"/>
            <a:ext cx="2007760" cy="1969043"/>
            <a:chOff x="0" y="0"/>
            <a:chExt cx="2677014" cy="2625391"/>
          </a:xfrm>
        </p:grpSpPr>
        <p:grpSp>
          <p:nvGrpSpPr>
            <p:cNvPr id="38" name="Group 38"/>
            <p:cNvGrpSpPr/>
            <p:nvPr/>
          </p:nvGrpSpPr>
          <p:grpSpPr>
            <a:xfrm rot="4985897">
              <a:off x="162195" y="106804"/>
              <a:ext cx="2352623" cy="2411784"/>
              <a:chOff x="0" y="0"/>
              <a:chExt cx="2103504" cy="2156400"/>
            </a:xfrm>
          </p:grpSpPr>
          <p:sp>
            <p:nvSpPr>
              <p:cNvPr id="39" name="Freeform 39"/>
              <p:cNvSpPr/>
              <p:nvPr/>
            </p:nvSpPr>
            <p:spPr>
              <a:xfrm>
                <a:off x="0" y="0"/>
                <a:ext cx="2103592" cy="2156460"/>
              </a:xfrm>
              <a:custGeom>
                <a:avLst/>
                <a:gdLst/>
                <a:ahLst/>
                <a:cxnLst/>
                <a:rect l="l" t="t" r="r" b="b"/>
                <a:pathLst>
                  <a:path w="2103592" h="2156460">
                    <a:moveTo>
                      <a:pt x="1047973" y="60960"/>
                    </a:moveTo>
                    <a:cubicBezTo>
                      <a:pt x="887374" y="60960"/>
                      <a:pt x="734422" y="99060"/>
                      <a:pt x="596638" y="160020"/>
                    </a:cubicBezTo>
                    <a:cubicBezTo>
                      <a:pt x="198837" y="0"/>
                      <a:pt x="198837" y="0"/>
                      <a:pt x="198837" y="0"/>
                    </a:cubicBezTo>
                    <a:cubicBezTo>
                      <a:pt x="260018" y="419100"/>
                      <a:pt x="260018" y="419100"/>
                      <a:pt x="260018" y="419100"/>
                    </a:cubicBezTo>
                    <a:cubicBezTo>
                      <a:pt x="99418" y="601980"/>
                      <a:pt x="0" y="845820"/>
                      <a:pt x="0" y="1104900"/>
                    </a:cubicBezTo>
                    <a:cubicBezTo>
                      <a:pt x="0" y="1684020"/>
                      <a:pt x="466629" y="2156460"/>
                      <a:pt x="1047973" y="2156460"/>
                    </a:cubicBezTo>
                    <a:cubicBezTo>
                      <a:pt x="1629316" y="2156460"/>
                      <a:pt x="2103592" y="1684020"/>
                      <a:pt x="2103592" y="1104900"/>
                    </a:cubicBezTo>
                    <a:cubicBezTo>
                      <a:pt x="2103592" y="533400"/>
                      <a:pt x="1629316" y="60960"/>
                      <a:pt x="1047973"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grpSp>
        <p:sp>
          <p:nvSpPr>
            <p:cNvPr id="40" name="TextBox 40"/>
            <p:cNvSpPr txBox="1"/>
            <p:nvPr/>
          </p:nvSpPr>
          <p:spPr>
            <a:xfrm>
              <a:off x="398384" y="703659"/>
              <a:ext cx="1761110" cy="1254470"/>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04</a:t>
              </a:r>
            </a:p>
          </p:txBody>
        </p:sp>
      </p:grpSp>
      <p:sp>
        <p:nvSpPr>
          <p:cNvPr id="41" name="TextBox 41"/>
          <p:cNvSpPr txBox="1"/>
          <p:nvPr/>
        </p:nvSpPr>
        <p:spPr>
          <a:xfrm>
            <a:off x="10292639" y="3268524"/>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42" name="TextBox 42"/>
          <p:cNvSpPr txBox="1"/>
          <p:nvPr/>
        </p:nvSpPr>
        <p:spPr>
          <a:xfrm>
            <a:off x="10297752" y="5881468"/>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
        <p:nvSpPr>
          <p:cNvPr id="43" name="Freeform 43"/>
          <p:cNvSpPr/>
          <p:nvPr/>
        </p:nvSpPr>
        <p:spPr>
          <a:xfrm>
            <a:off x="425164" y="331543"/>
            <a:ext cx="1207073" cy="1691695"/>
          </a:xfrm>
          <a:custGeom>
            <a:avLst/>
            <a:gdLst/>
            <a:ahLst/>
            <a:cxnLst/>
            <a:rect l="l" t="t" r="r" b="b"/>
            <a:pathLst>
              <a:path w="1207073" h="1691695">
                <a:moveTo>
                  <a:pt x="0" y="0"/>
                </a:moveTo>
                <a:lnTo>
                  <a:pt x="1207072" y="0"/>
                </a:lnTo>
                <a:lnTo>
                  <a:pt x="1207072" y="1691695"/>
                </a:lnTo>
                <a:lnTo>
                  <a:pt x="0" y="1691695"/>
                </a:lnTo>
                <a:lnTo>
                  <a:pt x="0" y="0"/>
                </a:lnTo>
                <a:close/>
              </a:path>
            </a:pathLst>
          </a:custGeom>
          <a:blipFill>
            <a:blip r:embed="rId5"/>
            <a:stretch>
              <a:fillRect t="-735" r="-7899" b="-735"/>
            </a:stretch>
          </a:blipFill>
        </p:spPr>
        <p:txBody>
          <a:bodyPr/>
          <a:lstStyle/>
          <a:p>
            <a:endParaRPr lang="en-IN"/>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09" y="1462590"/>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txBody>
          <a:bodyPr/>
          <a:lstStyle/>
          <a:p>
            <a:endParaRPr lang="en-IN"/>
          </a:p>
        </p:txBody>
      </p:sp>
      <p:sp>
        <p:nvSpPr>
          <p:cNvPr id="3" name="TextBox 3"/>
          <p:cNvSpPr txBox="1"/>
          <p:nvPr/>
        </p:nvSpPr>
        <p:spPr>
          <a:xfrm>
            <a:off x="10380888" y="1839789"/>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b="1">
                <a:solidFill>
                  <a:srgbClr val="000000"/>
                </a:solidFill>
                <a:latin typeface="Montserrat Bold"/>
                <a:ea typeface="Montserrat Bold"/>
                <a:cs typeface="Montserrat Bold"/>
                <a:sym typeface="Montserrat Bold"/>
              </a:rPr>
              <a:t>Challenges</a:t>
            </a:r>
          </a:p>
        </p:txBody>
      </p:sp>
      <p:sp>
        <p:nvSpPr>
          <p:cNvPr id="4" name="TextBox 4"/>
          <p:cNvSpPr txBox="1"/>
          <p:nvPr/>
        </p:nvSpPr>
        <p:spPr>
          <a:xfrm>
            <a:off x="10946452" y="3359300"/>
            <a:ext cx="5239803"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Addressing Safety Concerns</a:t>
            </a:r>
          </a:p>
        </p:txBody>
      </p:sp>
      <p:sp>
        <p:nvSpPr>
          <p:cNvPr id="5" name="TextBox 5"/>
          <p:cNvSpPr txBox="1"/>
          <p:nvPr/>
        </p:nvSpPr>
        <p:spPr>
          <a:xfrm>
            <a:off x="10744200" y="6652710"/>
            <a:ext cx="4061072" cy="409575"/>
          </a:xfrm>
          <a:prstGeom prst="rect">
            <a:avLst/>
          </a:prstGeom>
        </p:spPr>
        <p:txBody>
          <a:bodyPr lIns="0" tIns="0" rIns="0" bIns="0" rtlCol="0" anchor="t">
            <a:spAutoFit/>
          </a:bodyPr>
          <a:lstStyle/>
          <a:p>
            <a:pPr algn="r">
              <a:lnSpc>
                <a:spcPts val="3240"/>
              </a:lnSpc>
              <a:spcBef>
                <a:spcPct val="0"/>
              </a:spcBef>
            </a:pPr>
            <a:r>
              <a:rPr lang="en-US" sz="2700" b="1" dirty="0">
                <a:solidFill>
                  <a:srgbClr val="000000"/>
                </a:solidFill>
                <a:latin typeface="Montserrat Bold"/>
                <a:ea typeface="Montserrat Bold"/>
                <a:cs typeface="Montserrat Bold"/>
                <a:sym typeface="Montserrat Bold"/>
              </a:rPr>
              <a:t>Possible Mitigations</a:t>
            </a:r>
          </a:p>
        </p:txBody>
      </p:sp>
      <p:sp>
        <p:nvSpPr>
          <p:cNvPr id="6" name="TextBox 6"/>
          <p:cNvSpPr txBox="1"/>
          <p:nvPr/>
        </p:nvSpPr>
        <p:spPr>
          <a:xfrm>
            <a:off x="11176114" y="3894205"/>
            <a:ext cx="5010141" cy="2397579"/>
          </a:xfrm>
          <a:prstGeom prst="rect">
            <a:avLst/>
          </a:prstGeom>
        </p:spPr>
        <p:txBody>
          <a:bodyPr lIns="0" tIns="0" rIns="0" bIns="0" rtlCol="0" anchor="t">
            <a:spAutoFit/>
          </a:bodyPr>
          <a:lstStyle/>
          <a:p>
            <a:pPr>
              <a:lnSpc>
                <a:spcPts val="2669"/>
              </a:lnSpc>
            </a:pPr>
            <a:r>
              <a:rPr lang="en-US" sz="1906" b="1" dirty="0">
                <a:solidFill>
                  <a:srgbClr val="101010"/>
                </a:solidFill>
                <a:latin typeface="Montserrat"/>
                <a:ea typeface="Montserrat"/>
                <a:cs typeface="Montserrat"/>
                <a:sym typeface="Montserrat"/>
              </a:rPr>
              <a:t>Limitations</a:t>
            </a:r>
            <a:r>
              <a:rPr lang="en-US" sz="1906" dirty="0">
                <a:solidFill>
                  <a:srgbClr val="101010"/>
                </a:solidFill>
                <a:latin typeface="Montserrat"/>
                <a:ea typeface="Montserrat"/>
                <a:cs typeface="Montserrat"/>
                <a:sym typeface="Montserrat"/>
              </a:rPr>
              <a:t>: </a:t>
            </a:r>
          </a:p>
          <a:p>
            <a:pPr>
              <a:lnSpc>
                <a:spcPts val="2669"/>
              </a:lnSpc>
            </a:pPr>
            <a:r>
              <a:rPr lang="en-US" sz="1906" dirty="0">
                <a:solidFill>
                  <a:srgbClr val="101010"/>
                </a:solidFill>
                <a:latin typeface="Montserrat"/>
                <a:ea typeface="Montserrat"/>
                <a:cs typeface="Montserrat"/>
                <a:sym typeface="Montserrat"/>
              </a:rPr>
              <a:t>No method can completely guarantee safety for users and providers</a:t>
            </a:r>
          </a:p>
          <a:p>
            <a:pPr>
              <a:lnSpc>
                <a:spcPts val="2669"/>
              </a:lnSpc>
            </a:pPr>
            <a:endParaRPr lang="en-US" sz="1906" dirty="0">
              <a:solidFill>
                <a:srgbClr val="101010"/>
              </a:solidFill>
              <a:latin typeface="Montserrat"/>
              <a:ea typeface="Montserrat"/>
              <a:cs typeface="Montserrat"/>
              <a:sym typeface="Montserrat"/>
            </a:endParaRPr>
          </a:p>
          <a:p>
            <a:pPr>
              <a:lnSpc>
                <a:spcPts val="2669"/>
              </a:lnSpc>
            </a:pPr>
            <a:r>
              <a:rPr lang="en-US" sz="1906" b="1" dirty="0">
                <a:solidFill>
                  <a:srgbClr val="101010"/>
                </a:solidFill>
                <a:latin typeface="Montserrat"/>
                <a:ea typeface="Montserrat"/>
                <a:cs typeface="Montserrat"/>
                <a:sym typeface="Montserrat"/>
              </a:rPr>
              <a:t>Concerns:</a:t>
            </a:r>
          </a:p>
          <a:p>
            <a:pPr marL="0" lvl="0" indent="0">
              <a:lnSpc>
                <a:spcPts val="2669"/>
              </a:lnSpc>
              <a:spcBef>
                <a:spcPct val="0"/>
              </a:spcBef>
            </a:pPr>
            <a:r>
              <a:rPr lang="en-US" sz="1906" dirty="0">
                <a:solidFill>
                  <a:srgbClr val="101010"/>
                </a:solidFill>
                <a:latin typeface="Montserrat"/>
                <a:ea typeface="Montserrat"/>
                <a:cs typeface="Montserrat"/>
                <a:sym typeface="Montserrat"/>
              </a:rPr>
              <a:t>Female service providers and users may feel unsafe in certain situations.</a:t>
            </a:r>
          </a:p>
        </p:txBody>
      </p:sp>
      <p:grpSp>
        <p:nvGrpSpPr>
          <p:cNvPr id="7" name="Group 7"/>
          <p:cNvGrpSpPr/>
          <p:nvPr/>
        </p:nvGrpSpPr>
        <p:grpSpPr>
          <a:xfrm>
            <a:off x="0" y="8993275"/>
            <a:ext cx="8434945"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8434945"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176114" y="7195384"/>
            <a:ext cx="5405702" cy="1004714"/>
          </a:xfrm>
          <a:prstGeom prst="rect">
            <a:avLst/>
          </a:prstGeom>
        </p:spPr>
        <p:txBody>
          <a:bodyPr lIns="0" tIns="0" rIns="0" bIns="0" rtlCol="0" anchor="t">
            <a:spAutoFit/>
          </a:bodyPr>
          <a:lstStyle/>
          <a:p>
            <a:pPr marL="0" lvl="0" indent="0">
              <a:lnSpc>
                <a:spcPts val="2669"/>
              </a:lnSpc>
              <a:spcBef>
                <a:spcPct val="0"/>
              </a:spcBef>
            </a:pPr>
            <a:r>
              <a:rPr lang="en-US" sz="1906" dirty="0">
                <a:solidFill>
                  <a:srgbClr val="101010"/>
                </a:solidFill>
                <a:latin typeface="Montserrat"/>
                <a:ea typeface="Montserrat"/>
                <a:cs typeface="Montserrat"/>
                <a:sym typeface="Montserrat"/>
              </a:rPr>
              <a:t>Implementing gender preferences, ID verification, panic buttons, and accompaniment options.</a:t>
            </a:r>
          </a:p>
        </p:txBody>
      </p:sp>
      <p:grpSp>
        <p:nvGrpSpPr>
          <p:cNvPr id="14" name="Group 14"/>
          <p:cNvGrpSpPr/>
          <p:nvPr/>
        </p:nvGrpSpPr>
        <p:grpSpPr>
          <a:xfrm>
            <a:off x="16352154" y="6652710"/>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352154" y="3359300"/>
            <a:ext cx="373881" cy="3738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82778" y="0"/>
            <a:ext cx="921265" cy="1291140"/>
          </a:xfrm>
          <a:custGeom>
            <a:avLst/>
            <a:gdLst/>
            <a:ahLst/>
            <a:cxnLst/>
            <a:rect l="l" t="t" r="r" b="b"/>
            <a:pathLst>
              <a:path w="921265" h="1291140">
                <a:moveTo>
                  <a:pt x="0" y="0"/>
                </a:moveTo>
                <a:lnTo>
                  <a:pt x="921265" y="0"/>
                </a:lnTo>
                <a:lnTo>
                  <a:pt x="921265" y="1291140"/>
                </a:lnTo>
                <a:lnTo>
                  <a:pt x="0" y="1291140"/>
                </a:lnTo>
                <a:lnTo>
                  <a:pt x="0" y="0"/>
                </a:lnTo>
                <a:close/>
              </a:path>
            </a:pathLst>
          </a:custGeom>
          <a:blipFill>
            <a:blip r:embed="rId3"/>
            <a:stretch>
              <a:fillRect t="-735" r="-7899" b="-735"/>
            </a:stretch>
          </a:blipFill>
        </p:spPr>
        <p:txBody>
          <a:bodyPr/>
          <a:lstStyle/>
          <a:p>
            <a:endParaRPr lang="en-IN"/>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txBody>
          <a:bodyPr/>
          <a:lstStyle/>
          <a:p>
            <a:endParaRPr lang="en-IN"/>
          </a:p>
        </p:txBody>
      </p:sp>
      <p:sp>
        <p:nvSpPr>
          <p:cNvPr id="3" name="Freeform 3"/>
          <p:cNvSpPr/>
          <p:nvPr/>
        </p:nvSpPr>
        <p:spPr>
          <a:xfrm>
            <a:off x="425164" y="331543"/>
            <a:ext cx="1207073" cy="1691695"/>
          </a:xfrm>
          <a:custGeom>
            <a:avLst/>
            <a:gdLst/>
            <a:ahLst/>
            <a:cxnLst/>
            <a:rect l="l" t="t" r="r" b="b"/>
            <a:pathLst>
              <a:path w="1207073" h="1691695">
                <a:moveTo>
                  <a:pt x="0" y="0"/>
                </a:moveTo>
                <a:lnTo>
                  <a:pt x="1207072" y="0"/>
                </a:lnTo>
                <a:lnTo>
                  <a:pt x="1207072" y="1691695"/>
                </a:lnTo>
                <a:lnTo>
                  <a:pt x="0" y="1691695"/>
                </a:lnTo>
                <a:lnTo>
                  <a:pt x="0" y="0"/>
                </a:lnTo>
                <a:close/>
              </a:path>
            </a:pathLst>
          </a:custGeom>
          <a:blipFill>
            <a:blip r:embed="rId3"/>
            <a:stretch>
              <a:fillRect t="-735" r="-7899" b="-735"/>
            </a:stretch>
          </a:blipFill>
        </p:spPr>
        <p:txBody>
          <a:bodyPr/>
          <a:lstStyle/>
          <a:p>
            <a:endParaRPr lang="en-IN"/>
          </a:p>
        </p:txBody>
      </p:sp>
      <p:sp>
        <p:nvSpPr>
          <p:cNvPr id="4" name="Freeform 4"/>
          <p:cNvSpPr/>
          <p:nvPr/>
        </p:nvSpPr>
        <p:spPr>
          <a:xfrm>
            <a:off x="5351405" y="2023238"/>
            <a:ext cx="6951671" cy="7287531"/>
          </a:xfrm>
          <a:custGeom>
            <a:avLst/>
            <a:gdLst/>
            <a:ahLst/>
            <a:cxnLst/>
            <a:rect l="l" t="t" r="r" b="b"/>
            <a:pathLst>
              <a:path w="6951671" h="7287531">
                <a:moveTo>
                  <a:pt x="0" y="0"/>
                </a:moveTo>
                <a:lnTo>
                  <a:pt x="6951671" y="0"/>
                </a:lnTo>
                <a:lnTo>
                  <a:pt x="6951671" y="7287531"/>
                </a:lnTo>
                <a:lnTo>
                  <a:pt x="0" y="7287531"/>
                </a:lnTo>
                <a:lnTo>
                  <a:pt x="0" y="0"/>
                </a:lnTo>
                <a:close/>
              </a:path>
            </a:pathLst>
          </a:custGeom>
          <a:blipFill>
            <a:blip r:embed="rId4"/>
            <a:stretch>
              <a:fillRect r="-1925"/>
            </a:stretch>
          </a:blipFill>
        </p:spPr>
        <p:txBody>
          <a:bodyPr/>
          <a:lstStyle/>
          <a:p>
            <a:endParaRPr lang="en-IN"/>
          </a:p>
        </p:txBody>
      </p:sp>
      <p:sp>
        <p:nvSpPr>
          <p:cNvPr id="5" name="TextBox 5"/>
          <p:cNvSpPr txBox="1"/>
          <p:nvPr/>
        </p:nvSpPr>
        <p:spPr>
          <a:xfrm>
            <a:off x="3897767" y="537412"/>
            <a:ext cx="9992778" cy="973050"/>
          </a:xfrm>
          <a:prstGeom prst="rect">
            <a:avLst/>
          </a:prstGeom>
        </p:spPr>
        <p:txBody>
          <a:bodyPr lIns="0" tIns="0" rIns="0" bIns="0" rtlCol="0" anchor="t">
            <a:spAutoFit/>
          </a:bodyPr>
          <a:lstStyle/>
          <a:p>
            <a:pPr marL="0" lvl="0" indent="0" algn="l">
              <a:lnSpc>
                <a:spcPts val="7644"/>
              </a:lnSpc>
              <a:spcBef>
                <a:spcPct val="0"/>
              </a:spcBef>
            </a:pPr>
            <a:r>
              <a:rPr lang="en-US" sz="6370" b="1">
                <a:solidFill>
                  <a:srgbClr val="101010"/>
                </a:solidFill>
                <a:latin typeface="Montserrat Bold"/>
                <a:ea typeface="Montserrat Bold"/>
                <a:cs typeface="Montserrat Bold"/>
                <a:sym typeface="Montserrat Bold"/>
              </a:rPr>
              <a:t>Architecture Diagram</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txBody>
            <a:bodyPr/>
            <a:lstStyle/>
            <a:p>
              <a:endParaRPr lang="en-IN"/>
            </a:p>
          </p:txBody>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txBody>
          <a:bodyPr/>
          <a:lstStyle/>
          <a:p>
            <a:endParaRPr lang="en-IN"/>
          </a:p>
        </p:txBody>
      </p:sp>
      <p:sp>
        <p:nvSpPr>
          <p:cNvPr id="7" name="Freeform 7"/>
          <p:cNvSpPr/>
          <p:nvPr/>
        </p:nvSpPr>
        <p:spPr>
          <a:xfrm>
            <a:off x="6233914" y="-610900"/>
            <a:ext cx="11025386" cy="12067245"/>
          </a:xfrm>
          <a:custGeom>
            <a:avLst/>
            <a:gdLst/>
            <a:ahLst/>
            <a:cxnLst/>
            <a:rect l="l" t="t" r="r" b="b"/>
            <a:pathLst>
              <a:path w="11025386" h="12067245">
                <a:moveTo>
                  <a:pt x="0" y="0"/>
                </a:moveTo>
                <a:lnTo>
                  <a:pt x="11025386" y="0"/>
                </a:lnTo>
                <a:lnTo>
                  <a:pt x="11025386" y="12067244"/>
                </a:lnTo>
                <a:lnTo>
                  <a:pt x="0" y="12067244"/>
                </a:lnTo>
                <a:lnTo>
                  <a:pt x="0" y="0"/>
                </a:lnTo>
                <a:close/>
              </a:path>
            </a:pathLst>
          </a:custGeom>
          <a:blipFill>
            <a:blip r:embed="rId3"/>
            <a:stretch>
              <a:fillRect t="-8851" b="-8851"/>
            </a:stretch>
          </a:blipFill>
        </p:spPr>
        <p:txBody>
          <a:bodyPr/>
          <a:lstStyle/>
          <a:p>
            <a:endParaRPr lang="en-IN"/>
          </a:p>
        </p:txBody>
      </p:sp>
      <p:sp>
        <p:nvSpPr>
          <p:cNvPr id="8" name="TextBox 8"/>
          <p:cNvSpPr txBox="1"/>
          <p:nvPr/>
        </p:nvSpPr>
        <p:spPr>
          <a:xfrm>
            <a:off x="1249989" y="2274946"/>
            <a:ext cx="5926983" cy="916426"/>
          </a:xfrm>
          <a:prstGeom prst="rect">
            <a:avLst/>
          </a:prstGeom>
        </p:spPr>
        <p:txBody>
          <a:bodyPr lIns="0" tIns="0" rIns="0" bIns="0" rtlCol="0" anchor="t">
            <a:spAutoFit/>
          </a:bodyPr>
          <a:lstStyle/>
          <a:p>
            <a:pPr marL="0" lvl="0" indent="0" algn="l">
              <a:lnSpc>
                <a:spcPts val="7106"/>
              </a:lnSpc>
              <a:spcBef>
                <a:spcPct val="0"/>
              </a:spcBef>
            </a:pPr>
            <a:r>
              <a:rPr lang="en-US" sz="5921" b="1">
                <a:solidFill>
                  <a:srgbClr val="F4F6FC"/>
                </a:solidFill>
                <a:latin typeface="Roboto Bold"/>
                <a:ea typeface="Roboto Bold"/>
                <a:cs typeface="Roboto Bold"/>
                <a:sym typeface="Roboto Bold"/>
              </a:rPr>
              <a:t>User Personas</a:t>
            </a:r>
          </a:p>
        </p:txBody>
      </p:sp>
      <p:sp>
        <p:nvSpPr>
          <p:cNvPr id="9" name="TextBox 9"/>
          <p:cNvSpPr txBox="1"/>
          <p:nvPr/>
        </p:nvSpPr>
        <p:spPr>
          <a:xfrm>
            <a:off x="1249989" y="3164071"/>
            <a:ext cx="7582615" cy="3839972"/>
          </a:xfrm>
          <a:prstGeom prst="rect">
            <a:avLst/>
          </a:prstGeom>
        </p:spPr>
        <p:txBody>
          <a:bodyPr lIns="0" tIns="0" rIns="0" bIns="0" rtlCol="0" anchor="t">
            <a:spAutoFit/>
          </a:bodyPr>
          <a:lstStyle/>
          <a:p>
            <a:pPr algn="l">
              <a:lnSpc>
                <a:spcPts val="7744"/>
              </a:lnSpc>
            </a:pPr>
            <a:r>
              <a:rPr lang="en-US" sz="4400">
                <a:solidFill>
                  <a:srgbClr val="FFFFFF"/>
                </a:solidFill>
                <a:latin typeface="Montserrat"/>
                <a:ea typeface="Montserrat"/>
                <a:cs typeface="Montserrat"/>
                <a:sym typeface="Montserrat"/>
              </a:rPr>
              <a:t>User</a:t>
            </a:r>
          </a:p>
          <a:p>
            <a:pPr algn="l">
              <a:lnSpc>
                <a:spcPts val="7744"/>
              </a:lnSpc>
            </a:pPr>
            <a:r>
              <a:rPr lang="en-US" sz="4400">
                <a:solidFill>
                  <a:srgbClr val="FFFFFF"/>
                </a:solidFill>
                <a:latin typeface="Montserrat"/>
                <a:ea typeface="Montserrat"/>
                <a:cs typeface="Montserrat"/>
                <a:sym typeface="Montserrat"/>
              </a:rPr>
              <a:t>Service Provider</a:t>
            </a:r>
          </a:p>
          <a:p>
            <a:pPr algn="l">
              <a:lnSpc>
                <a:spcPts val="7744"/>
              </a:lnSpc>
            </a:pPr>
            <a:r>
              <a:rPr lang="en-US" sz="4400">
                <a:solidFill>
                  <a:srgbClr val="FFFFFF"/>
                </a:solidFill>
                <a:latin typeface="Montserrat"/>
                <a:ea typeface="Montserrat"/>
                <a:cs typeface="Montserrat"/>
                <a:sym typeface="Montserrat"/>
              </a:rPr>
              <a:t>Admin</a:t>
            </a:r>
          </a:p>
          <a:p>
            <a:pPr marL="0" lvl="0" indent="0" algn="l">
              <a:lnSpc>
                <a:spcPts val="7744"/>
              </a:lnSpc>
            </a:pPr>
            <a:endParaRPr lang="en-US" sz="4400">
              <a:solidFill>
                <a:srgbClr val="FFFFFF"/>
              </a:solidFill>
              <a:latin typeface="Montserrat"/>
              <a:ea typeface="Montserrat"/>
              <a:cs typeface="Montserrat"/>
              <a:sym typeface="Montserrat"/>
            </a:endParaRPr>
          </a:p>
        </p:txBody>
      </p:sp>
      <p:sp>
        <p:nvSpPr>
          <p:cNvPr id="10" name="TextBox 10"/>
          <p:cNvSpPr txBox="1"/>
          <p:nvPr/>
        </p:nvSpPr>
        <p:spPr>
          <a:xfrm>
            <a:off x="8213097" y="560962"/>
            <a:ext cx="8156681" cy="916426"/>
          </a:xfrm>
          <a:prstGeom prst="rect">
            <a:avLst/>
          </a:prstGeom>
        </p:spPr>
        <p:txBody>
          <a:bodyPr lIns="0" tIns="0" rIns="0" bIns="0" rtlCol="0" anchor="t">
            <a:spAutoFit/>
          </a:bodyPr>
          <a:lstStyle/>
          <a:p>
            <a:pPr marL="0" lvl="0" indent="0" algn="l">
              <a:lnSpc>
                <a:spcPts val="7106"/>
              </a:lnSpc>
              <a:spcBef>
                <a:spcPct val="0"/>
              </a:spcBef>
            </a:pPr>
            <a:r>
              <a:rPr lang="en-US" sz="5921" b="1">
                <a:solidFill>
                  <a:srgbClr val="000000"/>
                </a:solidFill>
                <a:latin typeface="Roboto Bold"/>
                <a:ea typeface="Roboto Bold"/>
                <a:cs typeface="Roboto Bold"/>
                <a:sym typeface="Roboto Bold"/>
              </a:rPr>
              <a:t>Use Case Diagram </a:t>
            </a:r>
          </a:p>
        </p:txBody>
      </p:sp>
      <p:sp>
        <p:nvSpPr>
          <p:cNvPr id="11" name="Freeform 11"/>
          <p:cNvSpPr/>
          <p:nvPr/>
        </p:nvSpPr>
        <p:spPr>
          <a:xfrm>
            <a:off x="425164" y="331543"/>
            <a:ext cx="1207073" cy="1691695"/>
          </a:xfrm>
          <a:custGeom>
            <a:avLst/>
            <a:gdLst/>
            <a:ahLst/>
            <a:cxnLst/>
            <a:rect l="l" t="t" r="r" b="b"/>
            <a:pathLst>
              <a:path w="1207073" h="1691695">
                <a:moveTo>
                  <a:pt x="0" y="0"/>
                </a:moveTo>
                <a:lnTo>
                  <a:pt x="1207072" y="0"/>
                </a:lnTo>
                <a:lnTo>
                  <a:pt x="1207072" y="1691695"/>
                </a:lnTo>
                <a:lnTo>
                  <a:pt x="0" y="1691695"/>
                </a:lnTo>
                <a:lnTo>
                  <a:pt x="0" y="0"/>
                </a:lnTo>
                <a:close/>
              </a:path>
            </a:pathLst>
          </a:custGeom>
          <a:blipFill>
            <a:blip r:embed="rId4"/>
            <a:stretch>
              <a:fillRect t="-735" r="-7899" b="-735"/>
            </a:stretch>
          </a:blipFill>
        </p:spPr>
        <p:txBody>
          <a:bodyPr/>
          <a:lstStyle/>
          <a:p>
            <a:endParaRPr lang="en-IN"/>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721</Words>
  <Application>Microsoft Office PowerPoint</Application>
  <PresentationFormat>Custom</PresentationFormat>
  <Paragraphs>98</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Montserrat Bold</vt:lpstr>
      <vt:lpstr>Montserrat</vt:lpstr>
      <vt:lpstr>Roboto Bold</vt:lpstr>
      <vt:lpstr>Canva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cp:lastModifiedBy>Harithik Choudhary(UST,IN)</cp:lastModifiedBy>
  <cp:revision>2</cp:revision>
  <dcterms:created xsi:type="dcterms:W3CDTF">2006-08-16T00:00:00Z</dcterms:created>
  <dcterms:modified xsi:type="dcterms:W3CDTF">2024-09-05T06:41:07Z</dcterms:modified>
  <dc:identifier>DAGPuiXJsGc</dc:identifier>
</cp:coreProperties>
</file>